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37" r:id="rId1"/>
  </p:sldMasterIdLst>
  <p:notesMasterIdLst>
    <p:notesMasterId r:id="rId24"/>
  </p:notesMasterIdLst>
  <p:handoutMasterIdLst>
    <p:handoutMasterId r:id="rId25"/>
  </p:handoutMasterIdLst>
  <p:sldIdLst>
    <p:sldId id="1992" r:id="rId2"/>
    <p:sldId id="2005" r:id="rId3"/>
    <p:sldId id="1036" r:id="rId4"/>
    <p:sldId id="317" r:id="rId5"/>
    <p:sldId id="329" r:id="rId6"/>
    <p:sldId id="318" r:id="rId7"/>
    <p:sldId id="982" r:id="rId8"/>
    <p:sldId id="321" r:id="rId9"/>
    <p:sldId id="320" r:id="rId10"/>
    <p:sldId id="2000" r:id="rId11"/>
    <p:sldId id="2001" r:id="rId12"/>
    <p:sldId id="2002" r:id="rId13"/>
    <p:sldId id="2003" r:id="rId14"/>
    <p:sldId id="1996" r:id="rId15"/>
    <p:sldId id="2004" r:id="rId16"/>
    <p:sldId id="1982" r:id="rId17"/>
    <p:sldId id="1983" r:id="rId18"/>
    <p:sldId id="980" r:id="rId19"/>
    <p:sldId id="1082" r:id="rId20"/>
    <p:sldId id="977" r:id="rId21"/>
    <p:sldId id="1083" r:id="rId22"/>
    <p:sldId id="391" r:id="rId23"/>
  </p:sldIdLst>
  <p:sldSz cx="12192000" cy="6858000"/>
  <p:notesSz cx="6811963" cy="9942513"/>
  <p:defaultTextStyle>
    <a:defPPr>
      <a:defRPr lang="de-DE"/>
    </a:defPPr>
    <a:lvl1pPr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1"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1"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1"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1"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1" charset="-128"/>
        <a:cs typeface="+mn-cs"/>
      </a:defRPr>
    </a:lvl9pPr>
  </p:defaultTextStyle>
  <p:extLst>
    <p:ext uri="{EFAFB233-063F-42B5-8137-9DF3F51BA10A}">
      <p15:sldGuideLst xmlns:p15="http://schemas.microsoft.com/office/powerpoint/2012/main">
        <p15:guide id="1" orient="horz" pos="2205" userDrawn="1">
          <p15:clr>
            <a:srgbClr val="A4A3A4"/>
          </p15:clr>
        </p15:guide>
        <p15:guide id="2" orient="horz" pos="754" userDrawn="1">
          <p15:clr>
            <a:srgbClr val="A4A3A4"/>
          </p15:clr>
        </p15:guide>
        <p15:guide id="3" orient="horz" pos="3974" userDrawn="1">
          <p15:clr>
            <a:srgbClr val="A4A3A4"/>
          </p15:clr>
        </p15:guide>
        <p15:guide id="4" pos="3840" userDrawn="1">
          <p15:clr>
            <a:srgbClr val="A4A3A4"/>
          </p15:clr>
        </p15:guide>
        <p15:guide id="5" pos="333" userDrawn="1">
          <p15:clr>
            <a:srgbClr val="A4A3A4"/>
          </p15:clr>
        </p15:guide>
        <p15:guide id="6" pos="7375"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CB36"/>
    <a:srgbClr val="849E00"/>
    <a:srgbClr val="C40823"/>
    <a:srgbClr val="0082B0"/>
    <a:srgbClr val="007FAC"/>
    <a:srgbClr val="000000"/>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5BE263C-DBD7-4A20-BB59-AAB30ACAA65A}" styleName="Mittlere Formatvorlage 3 - Akz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C7853C-536D-4A76-A0AE-DD22124D55A5}" styleName="Designformatvorlage 1 - Akz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D03447BB-5D67-496B-8E87-E561075AD55C}" styleName="Dunkle Formatvorlage 1 - Akz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42" autoAdjust="0"/>
    <p:restoredTop sz="94697" autoAdjust="0"/>
  </p:normalViewPr>
  <p:slideViewPr>
    <p:cSldViewPr showGuides="1">
      <p:cViewPr varScale="1">
        <p:scale>
          <a:sx n="93" d="100"/>
          <a:sy n="93" d="100"/>
        </p:scale>
        <p:origin x="1560" y="306"/>
      </p:cViewPr>
      <p:guideLst>
        <p:guide orient="horz" pos="2205"/>
        <p:guide orient="horz" pos="754"/>
        <p:guide orient="horz" pos="3974"/>
        <p:guide pos="3840"/>
        <p:guide pos="333"/>
        <p:guide pos="73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0" d="100"/>
          <a:sy n="80" d="100"/>
        </p:scale>
        <p:origin x="4014"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952593" cy="497683"/>
          </a:xfrm>
          <a:prstGeom prst="rect">
            <a:avLst/>
          </a:prstGeom>
        </p:spPr>
        <p:txBody>
          <a:bodyPr vert="horz" lIns="91585" tIns="45793" rIns="91585" bIns="45793" rtlCol="0"/>
          <a:lstStyle>
            <a:lvl1pPr algn="l">
              <a:defRPr sz="1100"/>
            </a:lvl1pPr>
          </a:lstStyle>
          <a:p>
            <a:endParaRPr lang="de-DE"/>
          </a:p>
        </p:txBody>
      </p:sp>
      <p:sp>
        <p:nvSpPr>
          <p:cNvPr id="3" name="Datumsplatzhalter 2"/>
          <p:cNvSpPr>
            <a:spLocks noGrp="1"/>
          </p:cNvSpPr>
          <p:nvPr>
            <p:ph type="dt" sz="quarter" idx="1"/>
          </p:nvPr>
        </p:nvSpPr>
        <p:spPr>
          <a:xfrm>
            <a:off x="3857782" y="0"/>
            <a:ext cx="2952593" cy="497683"/>
          </a:xfrm>
          <a:prstGeom prst="rect">
            <a:avLst/>
          </a:prstGeom>
        </p:spPr>
        <p:txBody>
          <a:bodyPr vert="horz" lIns="91585" tIns="45793" rIns="91585" bIns="45793" rtlCol="0"/>
          <a:lstStyle>
            <a:lvl1pPr algn="r">
              <a:defRPr sz="1100"/>
            </a:lvl1pPr>
          </a:lstStyle>
          <a:p>
            <a:fld id="{B61A47A0-A4D3-AC4E-9F0B-0046B8EE747C}" type="datetime1">
              <a:rPr lang="de-DE" smtClean="0"/>
              <a:pPr/>
              <a:t>06.11.2025</a:t>
            </a:fld>
            <a:endParaRPr lang="de-DE"/>
          </a:p>
        </p:txBody>
      </p:sp>
      <p:sp>
        <p:nvSpPr>
          <p:cNvPr id="4" name="Fußzeilenplatzhalter 3"/>
          <p:cNvSpPr>
            <a:spLocks noGrp="1"/>
          </p:cNvSpPr>
          <p:nvPr>
            <p:ph type="ftr" sz="quarter" idx="2"/>
          </p:nvPr>
        </p:nvSpPr>
        <p:spPr>
          <a:xfrm>
            <a:off x="1" y="9443243"/>
            <a:ext cx="2952593" cy="497682"/>
          </a:xfrm>
          <a:prstGeom prst="rect">
            <a:avLst/>
          </a:prstGeom>
        </p:spPr>
        <p:txBody>
          <a:bodyPr vert="horz" lIns="91585" tIns="45793" rIns="91585" bIns="45793" rtlCol="0" anchor="b"/>
          <a:lstStyle>
            <a:lvl1pPr algn="l">
              <a:defRPr sz="1100"/>
            </a:lvl1pPr>
          </a:lstStyle>
          <a:p>
            <a:endParaRPr lang="de-DE"/>
          </a:p>
        </p:txBody>
      </p:sp>
      <p:sp>
        <p:nvSpPr>
          <p:cNvPr id="5" name="Foliennummernplatzhalter 4"/>
          <p:cNvSpPr>
            <a:spLocks noGrp="1"/>
          </p:cNvSpPr>
          <p:nvPr>
            <p:ph type="sldNum" sz="quarter" idx="3"/>
          </p:nvPr>
        </p:nvSpPr>
        <p:spPr>
          <a:xfrm>
            <a:off x="3857782" y="9443243"/>
            <a:ext cx="2952593" cy="497682"/>
          </a:xfrm>
          <a:prstGeom prst="rect">
            <a:avLst/>
          </a:prstGeom>
        </p:spPr>
        <p:txBody>
          <a:bodyPr vert="horz" lIns="91585" tIns="45793" rIns="91585" bIns="45793" rtlCol="0" anchor="b"/>
          <a:lstStyle>
            <a:lvl1pPr algn="r">
              <a:defRPr sz="1100"/>
            </a:lvl1pPr>
          </a:lstStyle>
          <a:p>
            <a:fld id="{03939D47-FE90-4E03-AA0D-A20DC98ED280}" type="slidenum">
              <a:rPr lang="de-DE" smtClean="0"/>
              <a:pPr/>
              <a:t>‹Nr.›</a:t>
            </a:fld>
            <a:endParaRPr lang="de-DE"/>
          </a:p>
        </p:txBody>
      </p:sp>
    </p:spTree>
    <p:extLst>
      <p:ext uri="{BB962C8B-B14F-4D97-AF65-F5344CB8AC3E}">
        <p14:creationId xmlns:p14="http://schemas.microsoft.com/office/powerpoint/2010/main" val="36448733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51850" cy="497126"/>
          </a:xfrm>
          <a:prstGeom prst="rect">
            <a:avLst/>
          </a:prstGeom>
        </p:spPr>
        <p:txBody>
          <a:bodyPr vert="horz" lIns="91585" tIns="45793" rIns="91585" bIns="45793" rtlCol="0"/>
          <a:lstStyle>
            <a:lvl1pPr algn="l">
              <a:defRPr sz="1100">
                <a:latin typeface="Arial" charset="0"/>
              </a:defRPr>
            </a:lvl1pPr>
          </a:lstStyle>
          <a:p>
            <a:pPr>
              <a:defRPr/>
            </a:pPr>
            <a:endParaRPr lang="de-DE"/>
          </a:p>
        </p:txBody>
      </p:sp>
      <p:sp>
        <p:nvSpPr>
          <p:cNvPr id="3" name="Datumsplatzhalter 2"/>
          <p:cNvSpPr>
            <a:spLocks noGrp="1"/>
          </p:cNvSpPr>
          <p:nvPr>
            <p:ph type="dt" idx="1"/>
          </p:nvPr>
        </p:nvSpPr>
        <p:spPr>
          <a:xfrm>
            <a:off x="3858539" y="2"/>
            <a:ext cx="2951850" cy="497126"/>
          </a:xfrm>
          <a:prstGeom prst="rect">
            <a:avLst/>
          </a:prstGeom>
        </p:spPr>
        <p:txBody>
          <a:bodyPr vert="horz" lIns="91585" tIns="45793" rIns="91585" bIns="45793" rtlCol="0"/>
          <a:lstStyle>
            <a:lvl1pPr algn="r">
              <a:defRPr sz="1100">
                <a:latin typeface="Arial" charset="0"/>
              </a:defRPr>
            </a:lvl1pPr>
          </a:lstStyle>
          <a:p>
            <a:pPr>
              <a:defRPr/>
            </a:pPr>
            <a:fld id="{21C0637D-25A3-634D-8582-C51A9EBBA2B6}" type="datetime1">
              <a:rPr lang="de-DE" smtClean="0"/>
              <a:pPr>
                <a:defRPr/>
              </a:pPr>
              <a:t>06.11.2025</a:t>
            </a:fld>
            <a:endParaRPr lang="de-DE"/>
          </a:p>
        </p:txBody>
      </p:sp>
      <p:sp>
        <p:nvSpPr>
          <p:cNvPr id="4" name="Folienbildplatzhalter 3"/>
          <p:cNvSpPr>
            <a:spLocks noGrp="1" noRot="1" noChangeAspect="1"/>
          </p:cNvSpPr>
          <p:nvPr>
            <p:ph type="sldImg" idx="2"/>
          </p:nvPr>
        </p:nvSpPr>
        <p:spPr>
          <a:xfrm>
            <a:off x="92075" y="746125"/>
            <a:ext cx="6627813" cy="3729038"/>
          </a:xfrm>
          <a:prstGeom prst="rect">
            <a:avLst/>
          </a:prstGeom>
          <a:noFill/>
          <a:ln w="12700">
            <a:solidFill>
              <a:prstClr val="black"/>
            </a:solidFill>
          </a:ln>
        </p:spPr>
        <p:txBody>
          <a:bodyPr vert="horz" lIns="91585" tIns="45793" rIns="91585" bIns="45793" rtlCol="0" anchor="ctr"/>
          <a:lstStyle/>
          <a:p>
            <a:pPr lvl="0"/>
            <a:endParaRPr lang="de-DE" noProof="0"/>
          </a:p>
        </p:txBody>
      </p:sp>
      <p:sp>
        <p:nvSpPr>
          <p:cNvPr id="5" name="Notizenplatzhalter 4"/>
          <p:cNvSpPr>
            <a:spLocks noGrp="1"/>
          </p:cNvSpPr>
          <p:nvPr>
            <p:ph type="body" sz="quarter" idx="3"/>
          </p:nvPr>
        </p:nvSpPr>
        <p:spPr>
          <a:xfrm>
            <a:off x="681198" y="4722696"/>
            <a:ext cx="5449570" cy="4474131"/>
          </a:xfrm>
          <a:prstGeom prst="rect">
            <a:avLst/>
          </a:prstGeom>
        </p:spPr>
        <p:txBody>
          <a:bodyPr vert="horz" lIns="91585" tIns="45793" rIns="91585" bIns="45793"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2" y="9443663"/>
            <a:ext cx="2951850" cy="497126"/>
          </a:xfrm>
          <a:prstGeom prst="rect">
            <a:avLst/>
          </a:prstGeom>
        </p:spPr>
        <p:txBody>
          <a:bodyPr vert="horz" lIns="91585" tIns="45793" rIns="91585" bIns="45793" rtlCol="0" anchor="b"/>
          <a:lstStyle>
            <a:lvl1pPr algn="l">
              <a:defRPr sz="1100">
                <a:latin typeface="Arial" charset="0"/>
              </a:defRPr>
            </a:lvl1pPr>
          </a:lstStyle>
          <a:p>
            <a:pPr>
              <a:defRPr/>
            </a:pPr>
            <a:endParaRPr lang="de-DE"/>
          </a:p>
        </p:txBody>
      </p:sp>
      <p:sp>
        <p:nvSpPr>
          <p:cNvPr id="7" name="Foliennummernplatzhalter 6"/>
          <p:cNvSpPr>
            <a:spLocks noGrp="1"/>
          </p:cNvSpPr>
          <p:nvPr>
            <p:ph type="sldNum" sz="quarter" idx="5"/>
          </p:nvPr>
        </p:nvSpPr>
        <p:spPr>
          <a:xfrm>
            <a:off x="3858539" y="9443663"/>
            <a:ext cx="2951850" cy="497126"/>
          </a:xfrm>
          <a:prstGeom prst="rect">
            <a:avLst/>
          </a:prstGeom>
        </p:spPr>
        <p:txBody>
          <a:bodyPr vert="horz" lIns="91585" tIns="45793" rIns="91585" bIns="45793" rtlCol="0" anchor="b"/>
          <a:lstStyle>
            <a:lvl1pPr algn="r">
              <a:defRPr sz="1100">
                <a:latin typeface="Arial" charset="0"/>
              </a:defRPr>
            </a:lvl1pPr>
          </a:lstStyle>
          <a:p>
            <a:pPr>
              <a:defRPr/>
            </a:pPr>
            <a:fld id="{F64BD7C5-CBE9-445C-A975-61468FDCDE8A}" type="slidenum">
              <a:rPr lang="de-DE"/>
              <a:pPr>
                <a:defRPr/>
              </a:pPr>
              <a:t>‹Nr.›</a:t>
            </a:fld>
            <a:endParaRPr lang="de-DE"/>
          </a:p>
        </p:txBody>
      </p:sp>
    </p:spTree>
    <p:extLst>
      <p:ext uri="{BB962C8B-B14F-4D97-AF65-F5344CB8AC3E}">
        <p14:creationId xmlns:p14="http://schemas.microsoft.com/office/powerpoint/2010/main" val="127491800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lienbildplatzhalter 1"/>
          <p:cNvSpPr>
            <a:spLocks noGrp="1" noRot="1" noChangeAspect="1" noTextEdit="1"/>
          </p:cNvSpPr>
          <p:nvPr>
            <p:ph type="sldImg"/>
          </p:nvPr>
        </p:nvSpPr>
        <p:spPr bwMode="auto">
          <a:xfrm>
            <a:off x="2701925" y="511175"/>
            <a:ext cx="4538663" cy="2554288"/>
          </a:xfrm>
          <a:noFill/>
          <a:ln>
            <a:solidFill>
              <a:srgbClr val="000000"/>
            </a:solidFill>
            <a:miter lim="800000"/>
            <a:headEnd/>
            <a:tailEnd/>
          </a:ln>
        </p:spPr>
      </p:sp>
      <p:sp>
        <p:nvSpPr>
          <p:cNvPr id="47107" name="Notizenplatzhalter 2"/>
          <p:cNvSpPr>
            <a:spLocks noGrp="1"/>
          </p:cNvSpPr>
          <p:nvPr>
            <p:ph type="body" idx="1"/>
          </p:nvPr>
        </p:nvSpPr>
        <p:spPr bwMode="auto">
          <a:noFill/>
        </p:spPr>
        <p:txBody>
          <a:bodyPr wrap="square" numCol="1" anchor="t" anchorCtr="0" compatLnSpc="1">
            <a:prstTxWarp prst="textNoShape">
              <a:avLst/>
            </a:prstTxWarp>
          </a:bodyPr>
          <a:lstStyle/>
          <a:p>
            <a:endParaRPr lang="de-DE" altLang="de-DE" dirty="0"/>
          </a:p>
        </p:txBody>
      </p:sp>
      <p:sp>
        <p:nvSpPr>
          <p:cNvPr id="47108" name="Foliennummernplatzhalt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B43372-C3FC-43D1-81F7-6FEAB8B70573}" type="slidenum">
              <a:rPr lang="de-DE" altLang="de-DE" smtClean="0">
                <a:ea typeface="ＭＳ Ｐゴシック" pitchFamily="1" charset="-128"/>
              </a:rPr>
              <a:pPr/>
              <a:t>4</a:t>
            </a:fld>
            <a:endParaRPr lang="de-DE" altLang="de-DE">
              <a:ea typeface="ＭＳ Ｐゴシック" pitchFamily="1" charset="-128"/>
            </a:endParaRPr>
          </a:p>
        </p:txBody>
      </p:sp>
    </p:spTree>
    <p:extLst>
      <p:ext uri="{BB962C8B-B14F-4D97-AF65-F5344CB8AC3E}">
        <p14:creationId xmlns:p14="http://schemas.microsoft.com/office/powerpoint/2010/main" val="1083545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26988" y="744538"/>
            <a:ext cx="6615112" cy="3722687"/>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F64BD7C5-CBE9-445C-A975-61468FDCDE8A}" type="slidenum">
              <a:rPr lang="de-DE" smtClean="0"/>
              <a:pPr>
                <a:defRPr/>
              </a:pPr>
              <a:t>17</a:t>
            </a:fld>
            <a:endParaRPr lang="de-DE" dirty="0"/>
          </a:p>
        </p:txBody>
      </p:sp>
    </p:spTree>
    <p:extLst>
      <p:ext uri="{BB962C8B-B14F-4D97-AF65-F5344CB8AC3E}">
        <p14:creationId xmlns:p14="http://schemas.microsoft.com/office/powerpoint/2010/main" val="1531716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noProof="0" dirty="0"/>
              <a:t>Batteriesäure, Gefahrstoffe, Schwefelablagerungen</a:t>
            </a:r>
          </a:p>
          <a:p>
            <a:r>
              <a:rPr lang="de-DE" noProof="0" dirty="0"/>
              <a:t>Kran, bewegliche Teile, Bodenöffnungen, </a:t>
            </a:r>
          </a:p>
        </p:txBody>
      </p:sp>
      <p:sp>
        <p:nvSpPr>
          <p:cNvPr id="4" name="Foliennummernplatzhalter 3"/>
          <p:cNvSpPr>
            <a:spLocks noGrp="1"/>
          </p:cNvSpPr>
          <p:nvPr>
            <p:ph type="sldNum" sz="quarter" idx="5"/>
          </p:nvPr>
        </p:nvSpPr>
        <p:spPr/>
        <p:txBody>
          <a:bodyPr/>
          <a:lstStyle/>
          <a:p>
            <a:pPr>
              <a:defRPr/>
            </a:pPr>
            <a:fld id="{F64BD7C5-CBE9-445C-A975-61468FDCDE8A}" type="slidenum">
              <a:rPr lang="de-DE" smtClean="0"/>
              <a:pPr>
                <a:defRPr/>
              </a:pPr>
              <a:t>19</a:t>
            </a:fld>
            <a:endParaRPr lang="de-DE"/>
          </a:p>
        </p:txBody>
      </p:sp>
    </p:spTree>
    <p:extLst>
      <p:ext uri="{BB962C8B-B14F-4D97-AF65-F5344CB8AC3E}">
        <p14:creationId xmlns:p14="http://schemas.microsoft.com/office/powerpoint/2010/main" val="36709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a:defRPr/>
            </a:pPr>
            <a:fld id="{F64BD7C5-CBE9-445C-A975-61468FDCDE8A}" type="slidenum">
              <a:rPr lang="de-DE" smtClean="0"/>
              <a:pPr>
                <a:defRPr/>
              </a:pPr>
              <a:t>22</a:t>
            </a:fld>
            <a:endParaRPr lang="de-DE" dirty="0"/>
          </a:p>
        </p:txBody>
      </p:sp>
    </p:spTree>
    <p:extLst>
      <p:ext uri="{BB962C8B-B14F-4D97-AF65-F5344CB8AC3E}">
        <p14:creationId xmlns:p14="http://schemas.microsoft.com/office/powerpoint/2010/main" val="2434512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2701925" y="511175"/>
            <a:ext cx="4538663" cy="2554288"/>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1C47E6D9-C348-4605-B4A3-8F01253A9397}" type="slidenum">
              <a:rPr lang="de-DE" smtClean="0"/>
              <a:pPr/>
              <a:t>5</a:t>
            </a:fld>
            <a:endParaRPr lang="de-DE"/>
          </a:p>
        </p:txBody>
      </p:sp>
    </p:spTree>
    <p:extLst>
      <p:ext uri="{BB962C8B-B14F-4D97-AF65-F5344CB8AC3E}">
        <p14:creationId xmlns:p14="http://schemas.microsoft.com/office/powerpoint/2010/main" val="527654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2701925" y="511175"/>
            <a:ext cx="4538663" cy="25542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53B6B343-22AE-497C-A39B-6DBD30898649}" type="slidenum">
              <a:rPr lang="de-DE" smtClean="0"/>
              <a:pPr/>
              <a:t>6</a:t>
            </a:fld>
            <a:endParaRPr lang="de-DE"/>
          </a:p>
        </p:txBody>
      </p:sp>
    </p:spTree>
    <p:extLst>
      <p:ext uri="{BB962C8B-B14F-4D97-AF65-F5344CB8AC3E}">
        <p14:creationId xmlns:p14="http://schemas.microsoft.com/office/powerpoint/2010/main" val="384546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2701925" y="511175"/>
            <a:ext cx="4538663" cy="2554288"/>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1C47E6D9-C348-4605-B4A3-8F01253A9397}" type="slidenum">
              <a:rPr lang="de-DE" smtClean="0"/>
              <a:pPr/>
              <a:t>9</a:t>
            </a:fld>
            <a:endParaRPr lang="de-DE"/>
          </a:p>
        </p:txBody>
      </p:sp>
    </p:spTree>
    <p:extLst>
      <p:ext uri="{BB962C8B-B14F-4D97-AF65-F5344CB8AC3E}">
        <p14:creationId xmlns:p14="http://schemas.microsoft.com/office/powerpoint/2010/main" val="2100187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83665-243C-6C0C-84F9-066C5998CF21}"/>
            </a:ext>
          </a:extLst>
        </p:cNvPr>
        <p:cNvGrpSpPr/>
        <p:nvPr/>
      </p:nvGrpSpPr>
      <p:grpSpPr>
        <a:xfrm>
          <a:off x="0" y="0"/>
          <a:ext cx="0" cy="0"/>
          <a:chOff x="0" y="0"/>
          <a:chExt cx="0" cy="0"/>
        </a:xfrm>
      </p:grpSpPr>
      <p:sp>
        <p:nvSpPr>
          <p:cNvPr id="47106" name="Folienbildplatzhalter 1">
            <a:extLst>
              <a:ext uri="{FF2B5EF4-FFF2-40B4-BE49-F238E27FC236}">
                <a16:creationId xmlns:a16="http://schemas.microsoft.com/office/drawing/2014/main" id="{36F0BF5F-8EA7-29F5-9DFC-17FD796534BB}"/>
              </a:ext>
            </a:extLst>
          </p:cNvPr>
          <p:cNvSpPr>
            <a:spLocks noGrp="1" noRot="1" noChangeAspect="1" noTextEdit="1"/>
          </p:cNvSpPr>
          <p:nvPr>
            <p:ph type="sldImg"/>
          </p:nvPr>
        </p:nvSpPr>
        <p:spPr bwMode="auto">
          <a:xfrm>
            <a:off x="2701925" y="511175"/>
            <a:ext cx="4538663" cy="2554288"/>
          </a:xfrm>
          <a:noFill/>
          <a:ln>
            <a:solidFill>
              <a:srgbClr val="000000"/>
            </a:solidFill>
            <a:miter lim="800000"/>
            <a:headEnd/>
            <a:tailEnd/>
          </a:ln>
        </p:spPr>
      </p:sp>
      <p:sp>
        <p:nvSpPr>
          <p:cNvPr id="47107" name="Notizenplatzhalter 2">
            <a:extLst>
              <a:ext uri="{FF2B5EF4-FFF2-40B4-BE49-F238E27FC236}">
                <a16:creationId xmlns:a16="http://schemas.microsoft.com/office/drawing/2014/main" id="{13F6CD28-37AB-F367-3FF9-21C048F1EE70}"/>
              </a:ext>
            </a:extLst>
          </p:cNvPr>
          <p:cNvSpPr>
            <a:spLocks noGrp="1"/>
          </p:cNvSpPr>
          <p:nvPr>
            <p:ph type="body" idx="1"/>
          </p:nvPr>
        </p:nvSpPr>
        <p:spPr bwMode="auto">
          <a:noFill/>
        </p:spPr>
        <p:txBody>
          <a:bodyPr wrap="square" numCol="1" anchor="t" anchorCtr="0" compatLnSpc="1">
            <a:prstTxWarp prst="textNoShape">
              <a:avLst/>
            </a:prstTxWarp>
          </a:bodyPr>
          <a:lstStyle/>
          <a:p>
            <a:endParaRPr lang="de-DE" altLang="de-DE" dirty="0"/>
          </a:p>
        </p:txBody>
      </p:sp>
      <p:sp>
        <p:nvSpPr>
          <p:cNvPr id="47108" name="Foliennummernplatzhalter 3">
            <a:extLst>
              <a:ext uri="{FF2B5EF4-FFF2-40B4-BE49-F238E27FC236}">
                <a16:creationId xmlns:a16="http://schemas.microsoft.com/office/drawing/2014/main" id="{2EFFCF79-86F6-A863-251C-2E49FA4D8EB7}"/>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B43372-C3FC-43D1-81F7-6FEAB8B70573}" type="slidenum">
              <a:rPr lang="de-DE" altLang="de-DE" smtClean="0">
                <a:ea typeface="ＭＳ Ｐゴシック" pitchFamily="1" charset="-128"/>
              </a:rPr>
              <a:pPr/>
              <a:t>10</a:t>
            </a:fld>
            <a:endParaRPr lang="de-DE" altLang="de-DE">
              <a:ea typeface="ＭＳ Ｐゴシック" pitchFamily="1" charset="-128"/>
            </a:endParaRPr>
          </a:p>
        </p:txBody>
      </p:sp>
    </p:spTree>
    <p:extLst>
      <p:ext uri="{BB962C8B-B14F-4D97-AF65-F5344CB8AC3E}">
        <p14:creationId xmlns:p14="http://schemas.microsoft.com/office/powerpoint/2010/main" val="3793861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532BD-BC71-FD7E-4DA2-F1BA4A71BC2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342E38D-F695-32FE-7FD4-DE4326478EB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CC2DF90-C9FD-3454-1EF5-6E0147F7A913}"/>
              </a:ext>
            </a:extLst>
          </p:cNvPr>
          <p:cNvSpPr>
            <a:spLocks noGrp="1"/>
          </p:cNvSpPr>
          <p:nvPr>
            <p:ph type="body" idx="1"/>
          </p:nvPr>
        </p:nvSpPr>
        <p:spPr/>
        <p:txBody>
          <a:bodyPr/>
          <a:lstStyle/>
          <a:p>
            <a:r>
              <a:rPr lang="de-DE" b="0" i="0" dirty="0">
                <a:solidFill>
                  <a:srgbClr val="333333"/>
                </a:solidFill>
                <a:effectLst/>
                <a:latin typeface="FAOpensans"/>
              </a:rPr>
              <a:t>Nach § 831 BGB haftet der Geschäftsherr nur für die falsche Auswahl, mangelnde Beaufsichtigung etc. Es handelt sich insoweit also um eine </a:t>
            </a:r>
            <a:r>
              <a:rPr lang="de-DE" b="1" i="0" dirty="0">
                <a:solidFill>
                  <a:srgbClr val="333333"/>
                </a:solidFill>
                <a:effectLst/>
                <a:latin typeface="FAOpensans"/>
              </a:rPr>
              <a:t>Haftung für eigenes Verschulden. </a:t>
            </a:r>
            <a:r>
              <a:rPr lang="de-DE" b="0" i="0" dirty="0">
                <a:solidFill>
                  <a:srgbClr val="333333"/>
                </a:solidFill>
                <a:effectLst/>
                <a:latin typeface="FAOpensans"/>
              </a:rPr>
              <a:t>§ 831 BGB eröffnet dem Geschäftsherrn allerdings die Möglichkeit der </a:t>
            </a:r>
            <a:r>
              <a:rPr lang="de-DE" b="1" i="0" dirty="0">
                <a:solidFill>
                  <a:srgbClr val="333333"/>
                </a:solidFill>
                <a:effectLst/>
                <a:latin typeface="FAOpensans"/>
              </a:rPr>
              <a:t>Exkulpation,</a:t>
            </a:r>
            <a:r>
              <a:rPr lang="de-DE" b="0" i="0" dirty="0">
                <a:solidFill>
                  <a:srgbClr val="333333"/>
                </a:solidFill>
                <a:effectLst/>
                <a:latin typeface="FAOpensans"/>
              </a:rPr>
              <a:t> das heißt der Geschäftsherr kann sich unter gewissen Voraussetzungen von seinem vermutetem Verschulden befreien, indem er sein pflichtgemäßes Handeln nachweist.</a:t>
            </a:r>
            <a:endParaRPr lang="en-US" dirty="0"/>
          </a:p>
        </p:txBody>
      </p:sp>
      <p:sp>
        <p:nvSpPr>
          <p:cNvPr id="4" name="Foliennummernplatzhalter 3">
            <a:extLst>
              <a:ext uri="{FF2B5EF4-FFF2-40B4-BE49-F238E27FC236}">
                <a16:creationId xmlns:a16="http://schemas.microsoft.com/office/drawing/2014/main" id="{0BEEF16B-04F9-75B5-CF17-464B02232576}"/>
              </a:ext>
            </a:extLst>
          </p:cNvPr>
          <p:cNvSpPr>
            <a:spLocks noGrp="1"/>
          </p:cNvSpPr>
          <p:nvPr>
            <p:ph type="sldNum" sz="quarter" idx="5"/>
          </p:nvPr>
        </p:nvSpPr>
        <p:spPr/>
        <p:txBody>
          <a:bodyPr/>
          <a:lstStyle/>
          <a:p>
            <a:pPr>
              <a:defRPr/>
            </a:pPr>
            <a:fld id="{F64BD7C5-CBE9-445C-A975-61468FDCDE8A}" type="slidenum">
              <a:rPr lang="de-DE" smtClean="0"/>
              <a:pPr>
                <a:defRPr/>
              </a:pPr>
              <a:t>11</a:t>
            </a:fld>
            <a:endParaRPr lang="de-DE"/>
          </a:p>
        </p:txBody>
      </p:sp>
    </p:spTree>
    <p:extLst>
      <p:ext uri="{BB962C8B-B14F-4D97-AF65-F5344CB8AC3E}">
        <p14:creationId xmlns:p14="http://schemas.microsoft.com/office/powerpoint/2010/main" val="2952861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85E1B-6F3E-96BF-0B0B-A8CBF84C108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0CACEEA-37F9-ED37-9C74-69C24659E8B1}"/>
              </a:ext>
            </a:extLst>
          </p:cNvPr>
          <p:cNvSpPr>
            <a:spLocks noGrp="1" noRot="1" noChangeAspect="1"/>
          </p:cNvSpPr>
          <p:nvPr>
            <p:ph type="sldImg"/>
          </p:nvPr>
        </p:nvSpPr>
        <p:spPr>
          <a:xfrm>
            <a:off x="26988" y="744538"/>
            <a:ext cx="6615112" cy="3722687"/>
          </a:xfrm>
        </p:spPr>
      </p:sp>
      <p:sp>
        <p:nvSpPr>
          <p:cNvPr id="3" name="Notizenplatzhalter 2">
            <a:extLst>
              <a:ext uri="{FF2B5EF4-FFF2-40B4-BE49-F238E27FC236}">
                <a16:creationId xmlns:a16="http://schemas.microsoft.com/office/drawing/2014/main" id="{5C8B298E-2C50-CF93-D305-1565E43E91E3}"/>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81E27F89-9831-5D9B-3073-77AB5ED35B06}"/>
              </a:ext>
            </a:extLst>
          </p:cNvPr>
          <p:cNvSpPr>
            <a:spLocks noGrp="1"/>
          </p:cNvSpPr>
          <p:nvPr>
            <p:ph type="sldNum" sz="quarter" idx="10"/>
          </p:nvPr>
        </p:nvSpPr>
        <p:spPr/>
        <p:txBody>
          <a:bodyPr/>
          <a:lstStyle/>
          <a:p>
            <a:pPr>
              <a:defRPr/>
            </a:pPr>
            <a:fld id="{F64BD7C5-CBE9-445C-A975-61468FDCDE8A}" type="slidenum">
              <a:rPr lang="de-DE" smtClean="0"/>
              <a:pPr>
                <a:defRPr/>
              </a:pPr>
              <a:t>12</a:t>
            </a:fld>
            <a:endParaRPr lang="de-DE" dirty="0"/>
          </a:p>
        </p:txBody>
      </p:sp>
    </p:spTree>
    <p:extLst>
      <p:ext uri="{BB962C8B-B14F-4D97-AF65-F5344CB8AC3E}">
        <p14:creationId xmlns:p14="http://schemas.microsoft.com/office/powerpoint/2010/main" val="4361285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93E91-DF6F-E85B-BE59-8C1C1BE26D2C}"/>
            </a:ext>
          </a:extLst>
        </p:cNvPr>
        <p:cNvGrpSpPr/>
        <p:nvPr/>
      </p:nvGrpSpPr>
      <p:grpSpPr>
        <a:xfrm>
          <a:off x="0" y="0"/>
          <a:ext cx="0" cy="0"/>
          <a:chOff x="0" y="0"/>
          <a:chExt cx="0" cy="0"/>
        </a:xfrm>
      </p:grpSpPr>
      <p:sp>
        <p:nvSpPr>
          <p:cNvPr id="47106" name="Folienbildplatzhalter 1">
            <a:extLst>
              <a:ext uri="{FF2B5EF4-FFF2-40B4-BE49-F238E27FC236}">
                <a16:creationId xmlns:a16="http://schemas.microsoft.com/office/drawing/2014/main" id="{644F1870-9911-4C61-63E9-19BA1AF93289}"/>
              </a:ext>
            </a:extLst>
          </p:cNvPr>
          <p:cNvSpPr>
            <a:spLocks noGrp="1" noRot="1" noChangeAspect="1" noTextEdit="1"/>
          </p:cNvSpPr>
          <p:nvPr>
            <p:ph type="sldImg"/>
          </p:nvPr>
        </p:nvSpPr>
        <p:spPr bwMode="auto">
          <a:xfrm>
            <a:off x="2701925" y="511175"/>
            <a:ext cx="4538663" cy="2554288"/>
          </a:xfrm>
          <a:noFill/>
          <a:ln>
            <a:solidFill>
              <a:srgbClr val="000000"/>
            </a:solidFill>
            <a:miter lim="800000"/>
            <a:headEnd/>
            <a:tailEnd/>
          </a:ln>
        </p:spPr>
      </p:sp>
      <p:sp>
        <p:nvSpPr>
          <p:cNvPr id="47107" name="Notizenplatzhalter 2">
            <a:extLst>
              <a:ext uri="{FF2B5EF4-FFF2-40B4-BE49-F238E27FC236}">
                <a16:creationId xmlns:a16="http://schemas.microsoft.com/office/drawing/2014/main" id="{2D8CB773-01AD-0FC3-39C9-03EE2EE2A838}"/>
              </a:ext>
            </a:extLst>
          </p:cNvPr>
          <p:cNvSpPr>
            <a:spLocks noGrp="1"/>
          </p:cNvSpPr>
          <p:nvPr>
            <p:ph type="body" idx="1"/>
          </p:nvPr>
        </p:nvSpPr>
        <p:spPr bwMode="auto">
          <a:noFill/>
        </p:spPr>
        <p:txBody>
          <a:bodyPr wrap="square" numCol="1" anchor="t" anchorCtr="0" compatLnSpc="1">
            <a:prstTxWarp prst="textNoShape">
              <a:avLst/>
            </a:prstTxWarp>
          </a:bodyPr>
          <a:lstStyle/>
          <a:p>
            <a:endParaRPr lang="de-DE" altLang="de-DE" dirty="0"/>
          </a:p>
        </p:txBody>
      </p:sp>
      <p:sp>
        <p:nvSpPr>
          <p:cNvPr id="47108" name="Foliennummernplatzhalter 3">
            <a:extLst>
              <a:ext uri="{FF2B5EF4-FFF2-40B4-BE49-F238E27FC236}">
                <a16:creationId xmlns:a16="http://schemas.microsoft.com/office/drawing/2014/main" id="{9EC9A31F-EBB4-7ED7-B981-67874BD73ED6}"/>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B43372-C3FC-43D1-81F7-6FEAB8B70573}" type="slidenum">
              <a:rPr lang="de-DE" altLang="de-DE" smtClean="0">
                <a:ea typeface="ＭＳ Ｐゴシック" pitchFamily="1" charset="-128"/>
              </a:rPr>
              <a:pPr/>
              <a:t>13</a:t>
            </a:fld>
            <a:endParaRPr lang="de-DE" altLang="de-DE">
              <a:ea typeface="ＭＳ Ｐゴシック" pitchFamily="1" charset="-128"/>
            </a:endParaRPr>
          </a:p>
        </p:txBody>
      </p:sp>
    </p:spTree>
    <p:extLst>
      <p:ext uri="{BB962C8B-B14F-4D97-AF65-F5344CB8AC3E}">
        <p14:creationId xmlns:p14="http://schemas.microsoft.com/office/powerpoint/2010/main" val="2296629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F64BD7C5-CBE9-445C-A975-61468FDCDE8A}" type="slidenum">
              <a:rPr lang="de-DE" smtClean="0"/>
              <a:pPr>
                <a:defRPr/>
              </a:pPr>
              <a:t>16</a:t>
            </a:fld>
            <a:endParaRPr lang="de-DE" dirty="0"/>
          </a:p>
        </p:txBody>
      </p:sp>
    </p:spTree>
    <p:extLst>
      <p:ext uri="{BB962C8B-B14F-4D97-AF65-F5344CB8AC3E}">
        <p14:creationId xmlns:p14="http://schemas.microsoft.com/office/powerpoint/2010/main" val="15506367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folie">
    <p:spTree>
      <p:nvGrpSpPr>
        <p:cNvPr id="1" name=""/>
        <p:cNvGrpSpPr/>
        <p:nvPr/>
      </p:nvGrpSpPr>
      <p:grpSpPr>
        <a:xfrm>
          <a:off x="0" y="0"/>
          <a:ext cx="0" cy="0"/>
          <a:chOff x="0" y="0"/>
          <a:chExt cx="0" cy="0"/>
        </a:xfrm>
      </p:grpSpPr>
      <p:pic>
        <p:nvPicPr>
          <p:cNvPr id="2" name="Bild 1" descr="PlanET_0440©A.Korehnke Kopie.jpg"/>
          <p:cNvPicPr>
            <a:picLocks noChangeAspect="1"/>
          </p:cNvPicPr>
          <p:nvPr/>
        </p:nvPicPr>
        <p:blipFill rotWithShape="1">
          <a:blip r:embed="rId2" cstate="screen">
            <a:extLst>
              <a:ext uri="{28A0092B-C50C-407E-A947-70E740481C1C}">
                <a14:useLocalDpi xmlns:a14="http://schemas.microsoft.com/office/drawing/2010/main" val="0"/>
              </a:ext>
            </a:extLst>
          </a:blip>
          <a:srcRect/>
          <a:stretch/>
        </p:blipFill>
        <p:spPr>
          <a:xfrm>
            <a:off x="0" y="3497868"/>
            <a:ext cx="12192000" cy="3360137"/>
          </a:xfrm>
          <a:prstGeom prst="rect">
            <a:avLst/>
          </a:prstGeom>
        </p:spPr>
      </p:pic>
      <p:sp>
        <p:nvSpPr>
          <p:cNvPr id="21" name="Rectangle 2"/>
          <p:cNvSpPr>
            <a:spLocks noGrp="1" noChangeArrowheads="1"/>
          </p:cNvSpPr>
          <p:nvPr>
            <p:ph type="title" hasCustomPrompt="1"/>
          </p:nvPr>
        </p:nvSpPr>
        <p:spPr bwMode="auto">
          <a:xfrm>
            <a:off x="537215" y="2060848"/>
            <a:ext cx="10465164" cy="14395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3600" b="1">
                <a:solidFill>
                  <a:srgbClr val="0082B0"/>
                </a:solidFill>
                <a:latin typeface="Arial" pitchFamily="34" charset="0"/>
                <a:cs typeface="Arial" pitchFamily="34" charset="0"/>
              </a:defRPr>
            </a:lvl1pPr>
          </a:lstStyle>
          <a:p>
            <a:pPr lvl="0"/>
            <a:r>
              <a:rPr lang="de-DE" dirty="0"/>
              <a:t>Titelmasterformat durch Klicken bearbeiten (Arial, 36, fett)</a:t>
            </a:r>
          </a:p>
        </p:txBody>
      </p:sp>
      <p:pic>
        <p:nvPicPr>
          <p:cNvPr id="10" name="Bild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137349">
            <a:off x="9059025" y="5267173"/>
            <a:ext cx="2279163" cy="1039803"/>
          </a:xfrm>
          <a:prstGeom prst="rect">
            <a:avLst/>
          </a:prstGeom>
        </p:spPr>
      </p:pic>
      <p:sp>
        <p:nvSpPr>
          <p:cNvPr id="7" name="Rectangle 3"/>
          <p:cNvSpPr txBox="1">
            <a:spLocks noChangeArrowheads="1"/>
          </p:cNvSpPr>
          <p:nvPr/>
        </p:nvSpPr>
        <p:spPr bwMode="auto">
          <a:xfrm>
            <a:off x="393264" y="376446"/>
            <a:ext cx="9927205" cy="217865"/>
          </a:xfrm>
          <a:prstGeom prst="rect">
            <a:avLst/>
          </a:prstGeom>
          <a:noFill/>
          <a:ln w="9525">
            <a:noFill/>
            <a:miter lim="800000"/>
            <a:headEnd/>
            <a:tailEnd/>
          </a:ln>
        </p:spPr>
        <p:txBody>
          <a:bodyPr vert="horz" wrap="square" lIns="51435" tIns="25718" rIns="51435" bIns="25718" numCol="1" anchor="b" anchorCtr="0" compatLnSpc="1">
            <a:prstTxWarp prst="textNoShape">
              <a:avLst/>
            </a:prstTxWarp>
          </a:bodyPr>
          <a:lstStyle>
            <a:lvl1pPr marL="342900" indent="-342900" algn="l" rtl="0" eaLnBrk="0" fontAlgn="base" hangingPunct="0">
              <a:spcBef>
                <a:spcPct val="20000"/>
              </a:spcBef>
              <a:spcAft>
                <a:spcPct val="0"/>
              </a:spcAft>
              <a:buClr>
                <a:schemeClr val="accent2"/>
              </a:buClr>
              <a:buChar char="•"/>
              <a:defRPr sz="1800" b="0">
                <a:solidFill>
                  <a:schemeClr val="accent2"/>
                </a:solidFill>
                <a:latin typeface="Arial Narrow"/>
                <a:ea typeface="+mn-ea"/>
                <a:cs typeface="Arial Narrow"/>
              </a:defRPr>
            </a:lvl1pPr>
            <a:lvl2pPr marL="742950" indent="-285750" algn="l" rtl="0" eaLnBrk="0" fontAlgn="base" hangingPunct="0">
              <a:spcBef>
                <a:spcPct val="20000"/>
              </a:spcBef>
              <a:spcAft>
                <a:spcPct val="0"/>
              </a:spcAft>
              <a:buClr>
                <a:schemeClr val="accent2"/>
              </a:buClr>
              <a:buFont typeface="Times" pitchFamily="1" charset="0"/>
              <a:buChar char="•"/>
              <a:defRPr lang="de-DE" sz="1600" b="0" dirty="0">
                <a:solidFill>
                  <a:schemeClr val="accent2"/>
                </a:solidFill>
                <a:latin typeface="Arial Narrow"/>
                <a:ea typeface="+mn-ea"/>
                <a:cs typeface="Arial Narrow"/>
              </a:defRPr>
            </a:lvl2pPr>
            <a:lvl3pPr marL="1143000" indent="-228600" algn="l" rtl="0" eaLnBrk="0" fontAlgn="base" hangingPunct="0">
              <a:spcBef>
                <a:spcPct val="20000"/>
              </a:spcBef>
              <a:spcAft>
                <a:spcPct val="0"/>
              </a:spcAft>
              <a:buFont typeface="Arial" pitchFamily="34" charset="0"/>
              <a:buChar char="•"/>
              <a:defRPr sz="1600">
                <a:solidFill>
                  <a:srgbClr val="004575"/>
                </a:solidFill>
                <a:latin typeface="Arial Narrow"/>
                <a:ea typeface="+mn-ea"/>
                <a:cs typeface="Arial Narrow"/>
              </a:defRPr>
            </a:lvl3pPr>
            <a:lvl4pPr marL="1600200" indent="-228600" algn="l" rtl="0" eaLnBrk="0" fontAlgn="base" hangingPunct="0">
              <a:spcBef>
                <a:spcPct val="20000"/>
              </a:spcBef>
              <a:spcAft>
                <a:spcPct val="0"/>
              </a:spcAft>
              <a:buClr>
                <a:schemeClr val="accent2"/>
              </a:buClr>
              <a:buChar char="–"/>
              <a:defRPr sz="2000">
                <a:solidFill>
                  <a:schemeClr val="accent2"/>
                </a:solidFill>
                <a:latin typeface="Arial Narrow"/>
                <a:ea typeface="+mn-ea"/>
                <a:cs typeface="Arial Narrow"/>
              </a:defRPr>
            </a:lvl4pPr>
            <a:lvl5pPr marL="2057400" indent="-228600" algn="l" rtl="0" eaLnBrk="0" fontAlgn="base" hangingPunct="0">
              <a:spcBef>
                <a:spcPct val="20000"/>
              </a:spcBef>
              <a:spcAft>
                <a:spcPct val="0"/>
              </a:spcAft>
              <a:buChar char="»"/>
              <a:defRPr sz="2000">
                <a:solidFill>
                  <a:schemeClr val="bg2"/>
                </a:solidFill>
                <a:latin typeface="Arial Narrow"/>
                <a:ea typeface="+mn-ea"/>
                <a:cs typeface="Arial Narrow"/>
              </a:defRPr>
            </a:lvl5pPr>
            <a:lvl6pPr marL="2514600" indent="-228600" algn="l" rtl="0" fontAlgn="base">
              <a:spcBef>
                <a:spcPct val="20000"/>
              </a:spcBef>
              <a:spcAft>
                <a:spcPct val="0"/>
              </a:spcAft>
              <a:buChar char="»"/>
              <a:defRPr>
                <a:solidFill>
                  <a:schemeClr val="bg2"/>
                </a:solidFill>
                <a:latin typeface="+mn-lt"/>
                <a:ea typeface="+mn-ea"/>
              </a:defRPr>
            </a:lvl6pPr>
            <a:lvl7pPr marL="2971800" indent="-228600" algn="l" rtl="0" fontAlgn="base">
              <a:spcBef>
                <a:spcPct val="20000"/>
              </a:spcBef>
              <a:spcAft>
                <a:spcPct val="0"/>
              </a:spcAft>
              <a:buChar char="»"/>
              <a:defRPr>
                <a:solidFill>
                  <a:schemeClr val="bg2"/>
                </a:solidFill>
                <a:latin typeface="+mn-lt"/>
                <a:ea typeface="+mn-ea"/>
              </a:defRPr>
            </a:lvl7pPr>
            <a:lvl8pPr marL="3429000" indent="-228600" algn="l" rtl="0" fontAlgn="base">
              <a:spcBef>
                <a:spcPct val="20000"/>
              </a:spcBef>
              <a:spcAft>
                <a:spcPct val="0"/>
              </a:spcAft>
              <a:buChar char="»"/>
              <a:defRPr>
                <a:solidFill>
                  <a:schemeClr val="bg2"/>
                </a:solidFill>
                <a:latin typeface="+mn-lt"/>
                <a:ea typeface="+mn-ea"/>
              </a:defRPr>
            </a:lvl8pPr>
            <a:lvl9pPr marL="3886200" indent="-228600" algn="l" rtl="0" fontAlgn="base">
              <a:spcBef>
                <a:spcPct val="20000"/>
              </a:spcBef>
              <a:spcAft>
                <a:spcPct val="0"/>
              </a:spcAft>
              <a:buChar char="»"/>
              <a:defRPr>
                <a:solidFill>
                  <a:schemeClr val="bg2"/>
                </a:solidFill>
                <a:latin typeface="+mn-lt"/>
                <a:ea typeface="+mn-ea"/>
              </a:defRPr>
            </a:lvl9pPr>
          </a:lstStyle>
          <a:p>
            <a:pPr marL="0" indent="0">
              <a:spcBef>
                <a:spcPts val="0"/>
              </a:spcBef>
              <a:buNone/>
            </a:pPr>
            <a:r>
              <a:rPr lang="de-DE" sz="1200" b="0" i="0" kern="1200" dirty="0">
                <a:solidFill>
                  <a:schemeClr val="bg1">
                    <a:lumMod val="50000"/>
                  </a:schemeClr>
                </a:solidFill>
                <a:latin typeface="Arial" panose="020B0604020202020204" pitchFamily="34" charset="0"/>
                <a:ea typeface="+mn-ea"/>
                <a:cs typeface="Arial" panose="020B0604020202020204" pitchFamily="34" charset="0"/>
              </a:rPr>
              <a:t>Qualifizierung im Schulungsverbund Biogas – Fachkunde sichere Instandhaltung</a:t>
            </a:r>
          </a:p>
        </p:txBody>
      </p:sp>
      <p:pic>
        <p:nvPicPr>
          <p:cNvPr id="8" name="Grafik 7"/>
          <p:cNvPicPr>
            <a:picLocks noChangeAspect="1"/>
          </p:cNvPicPr>
          <p:nvPr/>
        </p:nvPicPr>
        <p:blipFill>
          <a:blip r:embed="rId4" cstate="print"/>
          <a:stretch>
            <a:fillRect/>
          </a:stretch>
        </p:blipFill>
        <p:spPr>
          <a:xfrm>
            <a:off x="10746903" y="188640"/>
            <a:ext cx="1016264" cy="580492"/>
          </a:xfrm>
          <a:prstGeom prst="rect">
            <a:avLst/>
          </a:prstGeom>
          <a:solidFill>
            <a:schemeClr val="bg1"/>
          </a:solidFill>
        </p:spPr>
      </p:pic>
      <p:pic>
        <p:nvPicPr>
          <p:cNvPr id="9" name="Bild 1" descr="PlanET_0440©A.Korehnke Kopie.jpg">
            <a:extLst>
              <a:ext uri="{FF2B5EF4-FFF2-40B4-BE49-F238E27FC236}">
                <a16:creationId xmlns:a16="http://schemas.microsoft.com/office/drawing/2014/main" id="{8A370F70-FCC7-4C3C-A150-203C78FDC5AC}"/>
              </a:ext>
            </a:extLst>
          </p:cNvPr>
          <p:cNvPicPr>
            <a:picLocks noChangeAspect="1"/>
          </p:cNvPicPr>
          <p:nvPr/>
        </p:nvPicPr>
        <p:blipFill rotWithShape="1">
          <a:blip r:embed="rId2" cstate="screen">
            <a:extLst>
              <a:ext uri="{28A0092B-C50C-407E-A947-70E740481C1C}">
                <a14:useLocalDpi xmlns:a14="http://schemas.microsoft.com/office/drawing/2010/main" val="0"/>
              </a:ext>
            </a:extLst>
          </a:blip>
          <a:srcRect/>
          <a:stretch/>
        </p:blipFill>
        <p:spPr>
          <a:xfrm>
            <a:off x="0" y="3497864"/>
            <a:ext cx="12192000" cy="3360137"/>
          </a:xfrm>
          <a:prstGeom prst="rect">
            <a:avLst/>
          </a:prstGeom>
        </p:spPr>
      </p:pic>
      <p:pic>
        <p:nvPicPr>
          <p:cNvPr id="11" name="Bild 9">
            <a:extLst>
              <a:ext uri="{FF2B5EF4-FFF2-40B4-BE49-F238E27FC236}">
                <a16:creationId xmlns:a16="http://schemas.microsoft.com/office/drawing/2014/main" id="{102E7248-EF71-4530-B674-3FBE78B7D28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137349">
            <a:off x="9059025" y="5267169"/>
            <a:ext cx="2279163" cy="1039803"/>
          </a:xfrm>
          <a:prstGeom prst="rect">
            <a:avLst/>
          </a:prstGeom>
        </p:spPr>
      </p:pic>
    </p:spTree>
    <p:extLst>
      <p:ext uri="{BB962C8B-B14F-4D97-AF65-F5344CB8AC3E}">
        <p14:creationId xmlns:p14="http://schemas.microsoft.com/office/powerpoint/2010/main" val="471445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ur Titel">
    <p:spTree>
      <p:nvGrpSpPr>
        <p:cNvPr id="1" name=""/>
        <p:cNvGrpSpPr/>
        <p:nvPr/>
      </p:nvGrpSpPr>
      <p:grpSpPr>
        <a:xfrm>
          <a:off x="0" y="0"/>
          <a:ext cx="0" cy="0"/>
          <a:chOff x="0" y="0"/>
          <a:chExt cx="0" cy="0"/>
        </a:xfrm>
      </p:grpSpPr>
      <p:sp>
        <p:nvSpPr>
          <p:cNvPr id="3" name="Datumsplatzhalter 2"/>
          <p:cNvSpPr>
            <a:spLocks noGrp="1"/>
          </p:cNvSpPr>
          <p:nvPr>
            <p:ph type="dt" sz="half" idx="10"/>
          </p:nvPr>
        </p:nvSpPr>
        <p:spPr>
          <a:xfrm>
            <a:off x="431373" y="6400800"/>
            <a:ext cx="2976331" cy="457200"/>
          </a:xfrm>
        </p:spPr>
        <p:txBody>
          <a:bodyPr/>
          <a:lstStyle>
            <a:lvl1pPr>
              <a:defRPr sz="1000"/>
            </a:lvl1pPr>
          </a:lstStyle>
          <a:p>
            <a:pPr>
              <a:defRPr/>
            </a:pPr>
            <a:r>
              <a:rPr lang="de-DE"/>
              <a:t>Schulung 2025/2026</a:t>
            </a:r>
            <a:endParaRPr lang="de-DE" dirty="0"/>
          </a:p>
        </p:txBody>
      </p:sp>
      <p:sp>
        <p:nvSpPr>
          <p:cNvPr id="4" name="Foliennummernplatzhalter 3"/>
          <p:cNvSpPr>
            <a:spLocks noGrp="1"/>
          </p:cNvSpPr>
          <p:nvPr>
            <p:ph type="sldNum" sz="quarter" idx="11"/>
          </p:nvPr>
        </p:nvSpPr>
        <p:spPr/>
        <p:txBody>
          <a:bodyPr/>
          <a:lstStyle>
            <a:lvl1pPr algn="ctr">
              <a:defRPr sz="1000"/>
            </a:lvl1pPr>
          </a:lstStyle>
          <a:p>
            <a:pPr algn="r">
              <a:defRPr/>
            </a:pPr>
            <a:fld id="{42020CB9-598F-41BD-B058-380FB38EF93E}" type="slidenum">
              <a:rPr lang="de-DE" smtClean="0"/>
              <a:pPr algn="r">
                <a:defRPr/>
              </a:pPr>
              <a:t>‹Nr.›</a:t>
            </a:fld>
            <a:endParaRPr lang="de-DE" dirty="0"/>
          </a:p>
        </p:txBody>
      </p:sp>
      <p:sp>
        <p:nvSpPr>
          <p:cNvPr id="10" name="Rechteck 9"/>
          <p:cNvSpPr/>
          <p:nvPr/>
        </p:nvSpPr>
        <p:spPr bwMode="auto">
          <a:xfrm>
            <a:off x="529167" y="332656"/>
            <a:ext cx="5374812" cy="432048"/>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51435" tIns="25718" rIns="51435" bIns="25718" numCol="1" rtlCol="0" anchor="t" anchorCtr="0" compatLnSpc="1">
            <a:prstTxWarp prst="textNoShape">
              <a:avLst/>
            </a:prstTxWarp>
          </a:bodyPr>
          <a:lstStyle/>
          <a:p>
            <a:pPr marL="0" marR="0" indent="0" algn="l" defTabSz="514350" rtl="0" eaLnBrk="0" fontAlgn="base" latinLnBrk="0" hangingPunct="0">
              <a:lnSpc>
                <a:spcPct val="100000"/>
              </a:lnSpc>
              <a:spcBef>
                <a:spcPct val="0"/>
              </a:spcBef>
              <a:spcAft>
                <a:spcPct val="0"/>
              </a:spcAft>
              <a:buClrTx/>
              <a:buSzTx/>
              <a:buFontTx/>
              <a:buNone/>
              <a:tabLst/>
            </a:pPr>
            <a:endParaRPr kumimoji="0" lang="de-DE" sz="900" b="0" i="0" u="none" strike="noStrike" cap="none" normalizeH="0" baseline="0" dirty="0" err="1">
              <a:ln>
                <a:noFill/>
              </a:ln>
              <a:solidFill>
                <a:srgbClr val="0082B0"/>
              </a:solidFill>
              <a:effectLst/>
              <a:latin typeface="+mn-lt"/>
              <a:ea typeface="ＭＳ Ｐゴシック" pitchFamily="1" charset="-128"/>
            </a:endParaRPr>
          </a:p>
        </p:txBody>
      </p:sp>
      <p:sp>
        <p:nvSpPr>
          <p:cNvPr id="11" name="Titel 1"/>
          <p:cNvSpPr>
            <a:spLocks noGrp="1"/>
          </p:cNvSpPr>
          <p:nvPr>
            <p:ph type="title" hasCustomPrompt="1"/>
          </p:nvPr>
        </p:nvSpPr>
        <p:spPr>
          <a:xfrm>
            <a:off x="529170" y="228600"/>
            <a:ext cx="7871089" cy="1143000"/>
          </a:xfrm>
        </p:spPr>
        <p:txBody>
          <a:bodyPr anchor="ctr"/>
          <a:lstStyle>
            <a:lvl1pPr>
              <a:defRPr lang="de-DE" sz="2800" b="1" kern="1200" dirty="0">
                <a:solidFill>
                  <a:srgbClr val="0082B0"/>
                </a:solidFill>
                <a:latin typeface="Arial" pitchFamily="34" charset="0"/>
                <a:ea typeface="ＭＳ Ｐゴシック" pitchFamily="1" charset="-128"/>
                <a:cs typeface="Arial" pitchFamily="34" charset="0"/>
              </a:defRPr>
            </a:lvl1pPr>
          </a:lstStyle>
          <a:p>
            <a:r>
              <a:rPr lang="de-DE" dirty="0"/>
              <a:t>Agenda (Arial, 28, fett)</a:t>
            </a:r>
          </a:p>
        </p:txBody>
      </p:sp>
      <p:sp>
        <p:nvSpPr>
          <p:cNvPr id="7" name="Textplatzhalter 4"/>
          <p:cNvSpPr>
            <a:spLocks noGrp="1"/>
          </p:cNvSpPr>
          <p:nvPr>
            <p:ph type="body" sz="quarter" idx="13" hasCustomPrompt="1"/>
          </p:nvPr>
        </p:nvSpPr>
        <p:spPr>
          <a:xfrm>
            <a:off x="529169" y="1556792"/>
            <a:ext cx="11178119" cy="4536504"/>
          </a:xfrm>
          <a:prstGeom prst="rect">
            <a:avLst/>
          </a:prstGeom>
        </p:spPr>
        <p:txBody>
          <a:bodyPr/>
          <a:lstStyle>
            <a:lvl1pPr marL="257175" indent="-257175">
              <a:buClr>
                <a:srgbClr val="007FAC"/>
              </a:buClr>
              <a:buFont typeface="+mj-lt"/>
              <a:buAutoNum type="arabicPeriod"/>
              <a:defRPr sz="2000" b="0" baseline="0">
                <a:solidFill>
                  <a:schemeClr val="accent4"/>
                </a:solidFill>
                <a:latin typeface="Arial" pitchFamily="34" charset="0"/>
                <a:cs typeface="Arial" pitchFamily="34" charset="0"/>
              </a:defRPr>
            </a:lvl1pPr>
            <a:lvl2pPr marL="417910" indent="-160735">
              <a:buClrTx/>
              <a:buFont typeface="Arial"/>
              <a:buChar char="•"/>
              <a:defRPr sz="1013">
                <a:solidFill>
                  <a:srgbClr val="0082B0"/>
                </a:solidFill>
                <a:latin typeface="Arial" pitchFamily="34" charset="0"/>
                <a:cs typeface="Arial" pitchFamily="34" charset="0"/>
              </a:defRPr>
            </a:lvl2pPr>
            <a:lvl3pPr marL="642938" indent="-128588">
              <a:buClrTx/>
              <a:buFont typeface="Arial"/>
              <a:buChar char="•"/>
              <a:defRPr sz="1013">
                <a:solidFill>
                  <a:srgbClr val="0082B0"/>
                </a:solidFill>
                <a:latin typeface="Arial" pitchFamily="34" charset="0"/>
                <a:cs typeface="Arial" pitchFamily="34" charset="0"/>
              </a:defRPr>
            </a:lvl3pPr>
            <a:lvl4pPr marL="900113" indent="-128588">
              <a:buClrTx/>
              <a:buFont typeface="Arial"/>
              <a:buChar char="•"/>
              <a:defRPr sz="1013">
                <a:solidFill>
                  <a:srgbClr val="0082B0"/>
                </a:solidFill>
                <a:latin typeface="Arial" pitchFamily="34" charset="0"/>
                <a:cs typeface="Arial" pitchFamily="34" charset="0"/>
              </a:defRPr>
            </a:lvl4pPr>
            <a:lvl5pPr marL="1157288" marR="0" indent="-128588" algn="l" defTabSz="514350" rtl="0" eaLnBrk="1" fontAlgn="base" latinLnBrk="0" hangingPunct="1">
              <a:lnSpc>
                <a:spcPct val="100000"/>
              </a:lnSpc>
              <a:spcBef>
                <a:spcPct val="20000"/>
              </a:spcBef>
              <a:spcAft>
                <a:spcPct val="0"/>
              </a:spcAft>
              <a:buClrTx/>
              <a:buSzTx/>
              <a:buFont typeface="Arial"/>
              <a:buNone/>
              <a:tabLst/>
              <a:defRPr lang="de-DE" sz="2000" b="0" i="0" dirty="0" smtClean="0">
                <a:solidFill>
                  <a:srgbClr val="0082B0"/>
                </a:solidFill>
                <a:latin typeface="Arial" pitchFamily="34" charset="0"/>
                <a:ea typeface="+mn-ea"/>
                <a:cs typeface="Arial" pitchFamily="34" charset="0"/>
              </a:defRPr>
            </a:lvl5pPr>
          </a:lstStyle>
          <a:p>
            <a:pPr lvl="0"/>
            <a:r>
              <a:rPr lang="de-DE" dirty="0"/>
              <a:t>Arial (20)</a:t>
            </a:r>
          </a:p>
          <a:p>
            <a:pPr lvl="0"/>
            <a:r>
              <a:rPr lang="de-DE" dirty="0"/>
              <a:t>Arial (20)</a:t>
            </a:r>
          </a:p>
          <a:p>
            <a:pPr lvl="0"/>
            <a:r>
              <a:rPr lang="de-DE" dirty="0"/>
              <a:t>Arial (20)</a:t>
            </a:r>
          </a:p>
          <a:p>
            <a:pPr lvl="0"/>
            <a:r>
              <a:rPr lang="de-DE" dirty="0"/>
              <a:t>Aktuell zu behandelnder Punkt in normalem blau anzeigen……</a:t>
            </a:r>
          </a:p>
          <a:p>
            <a:pPr lvl="4"/>
            <a:endParaRPr lang="de-DE" dirty="0"/>
          </a:p>
          <a:p>
            <a:pPr lvl="4"/>
            <a:endParaRPr lang="de-DE" dirty="0"/>
          </a:p>
          <a:p>
            <a:pPr lvl="4"/>
            <a:endParaRPr lang="de-DE" dirty="0"/>
          </a:p>
        </p:txBody>
      </p:sp>
    </p:spTree>
    <p:extLst>
      <p:ext uri="{BB962C8B-B14F-4D97-AF65-F5344CB8AC3E}">
        <p14:creationId xmlns:p14="http://schemas.microsoft.com/office/powerpoint/2010/main" val="3003777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 und Inhal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529170" y="228600"/>
            <a:ext cx="7775079" cy="1143000"/>
          </a:xfrm>
        </p:spPr>
        <p:txBody>
          <a:bodyPr anchor="ctr"/>
          <a:lstStyle>
            <a:lvl1pPr>
              <a:defRPr lang="de-DE" sz="2800" b="1" kern="1200" dirty="0">
                <a:solidFill>
                  <a:srgbClr val="0082B0"/>
                </a:solidFill>
                <a:latin typeface="Arial" pitchFamily="34" charset="0"/>
                <a:ea typeface="ＭＳ Ｐゴシック" pitchFamily="1" charset="-128"/>
                <a:cs typeface="Arial" pitchFamily="34" charset="0"/>
              </a:defRPr>
            </a:lvl1pPr>
          </a:lstStyle>
          <a:p>
            <a:r>
              <a:rPr lang="de-DE" dirty="0"/>
              <a:t>Titelmasterformat durch Klicken bearbeiten (Arial, 28, fett)</a:t>
            </a:r>
          </a:p>
        </p:txBody>
      </p:sp>
      <p:sp>
        <p:nvSpPr>
          <p:cNvPr id="4" name="Rectangle 4"/>
          <p:cNvSpPr>
            <a:spLocks noGrp="1" noChangeArrowheads="1"/>
          </p:cNvSpPr>
          <p:nvPr>
            <p:ph type="dt" sz="half" idx="10"/>
          </p:nvPr>
        </p:nvSpPr>
        <p:spPr>
          <a:xfrm>
            <a:off x="431373" y="6400800"/>
            <a:ext cx="2976331" cy="457200"/>
          </a:xfrm>
          <a:ln/>
        </p:spPr>
        <p:txBody>
          <a:bodyPr/>
          <a:lstStyle>
            <a:lvl1pPr>
              <a:defRPr sz="1000">
                <a:solidFill>
                  <a:srgbClr val="0082B0"/>
                </a:solidFill>
                <a:latin typeface="Arial" pitchFamily="34" charset="0"/>
                <a:cs typeface="Arial" pitchFamily="34" charset="0"/>
              </a:defRPr>
            </a:lvl1pPr>
          </a:lstStyle>
          <a:p>
            <a:pPr>
              <a:defRPr/>
            </a:pPr>
            <a:r>
              <a:rPr lang="de-DE"/>
              <a:t>Schulung 2025/2026</a:t>
            </a:r>
            <a:endParaRPr lang="de-DE" dirty="0"/>
          </a:p>
        </p:txBody>
      </p:sp>
      <p:sp>
        <p:nvSpPr>
          <p:cNvPr id="6" name="Rectangle 6"/>
          <p:cNvSpPr>
            <a:spLocks noGrp="1" noChangeArrowheads="1"/>
          </p:cNvSpPr>
          <p:nvPr>
            <p:ph type="sldNum" sz="quarter" idx="12"/>
          </p:nvPr>
        </p:nvSpPr>
        <p:spPr>
          <a:ln/>
        </p:spPr>
        <p:txBody>
          <a:bodyPr/>
          <a:lstStyle>
            <a:lvl1pPr algn="ctr">
              <a:defRPr sz="1000">
                <a:solidFill>
                  <a:srgbClr val="0082B0"/>
                </a:solidFill>
                <a:latin typeface="Arial" pitchFamily="34" charset="0"/>
                <a:cs typeface="Arial" pitchFamily="34" charset="0"/>
              </a:defRPr>
            </a:lvl1pPr>
          </a:lstStyle>
          <a:p>
            <a:pPr>
              <a:defRPr/>
            </a:pPr>
            <a:fld id="{12AF9BAD-775A-4C64-ACE3-76CB4F6FA34E}" type="slidenum">
              <a:rPr lang="de-DE" smtClean="0"/>
              <a:pPr>
                <a:defRPr/>
              </a:pPr>
              <a:t>‹Nr.›</a:t>
            </a:fld>
            <a:endParaRPr lang="de-DE" dirty="0"/>
          </a:p>
        </p:txBody>
      </p:sp>
      <p:sp>
        <p:nvSpPr>
          <p:cNvPr id="5" name="Textplatzhalter 4"/>
          <p:cNvSpPr>
            <a:spLocks noGrp="1"/>
          </p:cNvSpPr>
          <p:nvPr>
            <p:ph type="body" sz="quarter" idx="13" hasCustomPrompt="1"/>
          </p:nvPr>
        </p:nvSpPr>
        <p:spPr>
          <a:xfrm>
            <a:off x="529169" y="1556792"/>
            <a:ext cx="11178119" cy="4536504"/>
          </a:xfrm>
          <a:prstGeom prst="rect">
            <a:avLst/>
          </a:prstGeom>
        </p:spPr>
        <p:txBody>
          <a:bodyPr/>
          <a:lstStyle>
            <a:lvl1pPr marL="0" indent="0">
              <a:buClr>
                <a:srgbClr val="007FAC"/>
              </a:buClr>
              <a:buFont typeface="Arial" pitchFamily="34" charset="0"/>
              <a:buNone/>
              <a:defRPr sz="2000" b="1">
                <a:solidFill>
                  <a:schemeClr val="accent1"/>
                </a:solidFill>
                <a:latin typeface="Arial" pitchFamily="34" charset="0"/>
                <a:cs typeface="Arial" pitchFamily="34" charset="0"/>
              </a:defRPr>
            </a:lvl1pPr>
            <a:lvl2pPr marL="201811" indent="-201811">
              <a:buClrTx/>
              <a:buFont typeface="Arial" pitchFamily="34" charset="0"/>
              <a:buChar char="•"/>
              <a:defRPr sz="1800">
                <a:solidFill>
                  <a:srgbClr val="0082B0"/>
                </a:solidFill>
                <a:latin typeface="Arial" pitchFamily="34" charset="0"/>
                <a:cs typeface="Arial" pitchFamily="34" charset="0"/>
              </a:defRPr>
            </a:lvl2pPr>
            <a:lvl3pPr marL="404516" indent="-202704">
              <a:buClrTx/>
              <a:buFont typeface="Symbol" pitchFamily="18" charset="2"/>
              <a:buChar char="-"/>
              <a:defRPr sz="1800">
                <a:solidFill>
                  <a:srgbClr val="0082B0"/>
                </a:solidFill>
                <a:latin typeface="Arial" pitchFamily="34" charset="0"/>
                <a:cs typeface="Arial" pitchFamily="34" charset="0"/>
              </a:defRPr>
            </a:lvl3pPr>
            <a:lvl4pPr marL="606326" indent="-201811">
              <a:buClrTx/>
              <a:buFont typeface="Arial"/>
              <a:buChar char="•"/>
              <a:defRPr sz="1800">
                <a:solidFill>
                  <a:srgbClr val="0082B0"/>
                </a:solidFill>
                <a:latin typeface="Arial" pitchFamily="34" charset="0"/>
                <a:cs typeface="Arial" pitchFamily="34" charset="0"/>
              </a:defRPr>
            </a:lvl4pPr>
            <a:lvl5pPr marL="1157288" marR="0" indent="-128588" algn="l" defTabSz="514350" rtl="0" eaLnBrk="1" fontAlgn="base" latinLnBrk="0" hangingPunct="1">
              <a:lnSpc>
                <a:spcPct val="100000"/>
              </a:lnSpc>
              <a:spcBef>
                <a:spcPct val="20000"/>
              </a:spcBef>
              <a:spcAft>
                <a:spcPct val="0"/>
              </a:spcAft>
              <a:buClrTx/>
              <a:buSzTx/>
              <a:buFont typeface="Arial"/>
              <a:buChar char="•"/>
              <a:tabLst/>
              <a:defRPr lang="de-DE" sz="2000" b="0" i="0" baseline="0" dirty="0" smtClean="0">
                <a:solidFill>
                  <a:schemeClr val="accent1"/>
                </a:solidFill>
                <a:latin typeface="Arial" pitchFamily="34" charset="0"/>
                <a:ea typeface="+mn-ea"/>
                <a:cs typeface="Arial" pitchFamily="34" charset="0"/>
              </a:defRPr>
            </a:lvl5pPr>
          </a:lstStyle>
          <a:p>
            <a:pPr lvl="0"/>
            <a:r>
              <a:rPr lang="de-DE" dirty="0"/>
              <a:t>Untertitel (Arial, 20, fett) </a:t>
            </a:r>
          </a:p>
          <a:p>
            <a:pPr lvl="0"/>
            <a:endParaRPr lang="de-DE" dirty="0"/>
          </a:p>
          <a:p>
            <a:pPr lvl="1"/>
            <a:r>
              <a:rPr lang="de-DE" dirty="0"/>
              <a:t>Textmasterformate durch Klicken bearbeiten (Arial, 20)</a:t>
            </a:r>
          </a:p>
          <a:p>
            <a:pPr lvl="2"/>
            <a:r>
              <a:rPr lang="de-DE" dirty="0"/>
              <a:t>Zweite Ebene (Arial, 18)</a:t>
            </a:r>
          </a:p>
          <a:p>
            <a:pPr lvl="3"/>
            <a:r>
              <a:rPr lang="de-DE" dirty="0"/>
              <a:t>Dritte Ebene (Arial, 16)</a:t>
            </a:r>
          </a:p>
          <a:p>
            <a:pPr lvl="4"/>
            <a:endParaRPr lang="de-DE" dirty="0"/>
          </a:p>
          <a:p>
            <a:pPr lvl="4"/>
            <a:endParaRPr lang="de-DE" dirty="0"/>
          </a:p>
          <a:p>
            <a:pPr lvl="4"/>
            <a:endParaRPr lang="de-DE" dirty="0"/>
          </a:p>
          <a:p>
            <a:pPr lvl="4"/>
            <a:endParaRPr lang="de-DE" dirty="0"/>
          </a:p>
        </p:txBody>
      </p:sp>
    </p:spTree>
    <p:extLst>
      <p:ext uri="{BB962C8B-B14F-4D97-AF65-F5344CB8AC3E}">
        <p14:creationId xmlns:p14="http://schemas.microsoft.com/office/powerpoint/2010/main" val="2701700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Inhalt mit Überschrift">
    <p:spTree>
      <p:nvGrpSpPr>
        <p:cNvPr id="1" name=""/>
        <p:cNvGrpSpPr/>
        <p:nvPr/>
      </p:nvGrpSpPr>
      <p:grpSpPr>
        <a:xfrm>
          <a:off x="0" y="0"/>
          <a:ext cx="0" cy="0"/>
          <a:chOff x="0" y="0"/>
          <a:chExt cx="0" cy="0"/>
        </a:xfrm>
      </p:grpSpPr>
      <p:sp>
        <p:nvSpPr>
          <p:cNvPr id="3" name="Inhaltsplatzhalter 2"/>
          <p:cNvSpPr>
            <a:spLocks noGrp="1"/>
          </p:cNvSpPr>
          <p:nvPr>
            <p:ph idx="1"/>
          </p:nvPr>
        </p:nvSpPr>
        <p:spPr>
          <a:xfrm>
            <a:off x="8304245" y="1556792"/>
            <a:ext cx="3278155" cy="4536504"/>
          </a:xfrm>
          <a:prstGeom prst="rect">
            <a:avLst/>
          </a:prstGeom>
        </p:spPr>
        <p:txBody>
          <a:bodyPr/>
          <a:lstStyle>
            <a:lvl1pPr>
              <a:defRPr sz="1800">
                <a:latin typeface="Arial" panose="020B0604020202020204" pitchFamily="34" charset="0"/>
                <a:cs typeface="Arial" panose="020B0604020202020204" pitchFamily="34" charset="0"/>
              </a:defRPr>
            </a:lvl1pPr>
            <a:lvl2pPr>
              <a:defRPr sz="1575">
                <a:latin typeface="Arial" panose="020B0604020202020204" pitchFamily="34" charset="0"/>
                <a:cs typeface="Arial" panose="020B0604020202020204" pitchFamily="34" charset="0"/>
              </a:defRPr>
            </a:lvl2pPr>
            <a:lvl3pPr>
              <a:defRPr sz="1350"/>
            </a:lvl3pPr>
            <a:lvl4pPr>
              <a:defRPr sz="1125"/>
            </a:lvl4pPr>
            <a:lvl5pPr>
              <a:defRPr sz="1125"/>
            </a:lvl5pPr>
            <a:lvl6pPr>
              <a:defRPr sz="1125"/>
            </a:lvl6pPr>
            <a:lvl7pPr>
              <a:defRPr sz="1125"/>
            </a:lvl7pPr>
            <a:lvl8pPr>
              <a:defRPr sz="1125"/>
            </a:lvl8pPr>
            <a:lvl9pPr>
              <a:defRPr sz="1125"/>
            </a:lvl9pPr>
          </a:lstStyle>
          <a:p>
            <a:pPr lvl="0"/>
            <a:r>
              <a:rPr lang="de-DE"/>
              <a:t>Mastertextformat bearbeiten</a:t>
            </a:r>
          </a:p>
          <a:p>
            <a:pPr lvl="1"/>
            <a:r>
              <a:rPr lang="de-DE"/>
              <a:t>Zweite Ebene</a:t>
            </a:r>
          </a:p>
        </p:txBody>
      </p:sp>
      <p:sp>
        <p:nvSpPr>
          <p:cNvPr id="5" name="Datumsplatzhalter 4"/>
          <p:cNvSpPr>
            <a:spLocks noGrp="1"/>
          </p:cNvSpPr>
          <p:nvPr>
            <p:ph type="dt" sz="half" idx="10"/>
          </p:nvPr>
        </p:nvSpPr>
        <p:spPr>
          <a:xfrm>
            <a:off x="431373" y="6400800"/>
            <a:ext cx="2976331" cy="457200"/>
          </a:xfrm>
        </p:spPr>
        <p:txBody>
          <a:bodyPr/>
          <a:lstStyle>
            <a:lvl1pPr>
              <a:defRPr sz="1000"/>
            </a:lvl1pPr>
          </a:lstStyle>
          <a:p>
            <a:pPr>
              <a:defRPr/>
            </a:pPr>
            <a:r>
              <a:rPr lang="de-DE"/>
              <a:t>Schulung 2025/2026</a:t>
            </a:r>
            <a:endParaRPr lang="de-DE" dirty="0"/>
          </a:p>
        </p:txBody>
      </p:sp>
      <p:sp>
        <p:nvSpPr>
          <p:cNvPr id="7" name="Foliennummernplatzhalter 6"/>
          <p:cNvSpPr>
            <a:spLocks noGrp="1"/>
          </p:cNvSpPr>
          <p:nvPr>
            <p:ph type="sldNum" sz="quarter" idx="12"/>
          </p:nvPr>
        </p:nvSpPr>
        <p:spPr/>
        <p:txBody>
          <a:bodyPr/>
          <a:lstStyle>
            <a:lvl1pPr algn="ctr">
              <a:defRPr sz="1000"/>
            </a:lvl1pPr>
          </a:lstStyle>
          <a:p>
            <a:pPr algn="r">
              <a:defRPr/>
            </a:pPr>
            <a:fld id="{42020CB9-598F-41BD-B058-380FB38EF93E}" type="slidenum">
              <a:rPr lang="de-DE" smtClean="0"/>
              <a:pPr algn="r">
                <a:defRPr/>
              </a:pPr>
              <a:t>‹Nr.›</a:t>
            </a:fld>
            <a:endParaRPr lang="de-DE" dirty="0"/>
          </a:p>
        </p:txBody>
      </p:sp>
      <p:sp>
        <p:nvSpPr>
          <p:cNvPr id="9" name="Textplatzhalter 4"/>
          <p:cNvSpPr>
            <a:spLocks noGrp="1"/>
          </p:cNvSpPr>
          <p:nvPr>
            <p:ph type="body" sz="quarter" idx="13" hasCustomPrompt="1"/>
          </p:nvPr>
        </p:nvSpPr>
        <p:spPr>
          <a:xfrm>
            <a:off x="529166" y="1556792"/>
            <a:ext cx="7679068" cy="4536504"/>
          </a:xfrm>
          <a:prstGeom prst="rect">
            <a:avLst/>
          </a:prstGeom>
        </p:spPr>
        <p:txBody>
          <a:bodyPr/>
          <a:lstStyle>
            <a:lvl1pPr marL="0" indent="0">
              <a:buClr>
                <a:srgbClr val="007FAC"/>
              </a:buClr>
              <a:buFont typeface="Arial" pitchFamily="34" charset="0"/>
              <a:buNone/>
              <a:defRPr sz="2000" b="1">
                <a:solidFill>
                  <a:schemeClr val="accent1"/>
                </a:solidFill>
                <a:latin typeface="Arial" pitchFamily="34" charset="0"/>
                <a:cs typeface="Arial" pitchFamily="34" charset="0"/>
              </a:defRPr>
            </a:lvl1pPr>
            <a:lvl2pPr marL="201811" indent="-201811">
              <a:buClrTx/>
              <a:buFont typeface="Arial" pitchFamily="34" charset="0"/>
              <a:buChar char="•"/>
              <a:defRPr sz="1800">
                <a:solidFill>
                  <a:srgbClr val="0082B0"/>
                </a:solidFill>
                <a:latin typeface="Arial" pitchFamily="34" charset="0"/>
                <a:cs typeface="Arial" pitchFamily="34" charset="0"/>
              </a:defRPr>
            </a:lvl2pPr>
            <a:lvl3pPr marL="404516" indent="-202704">
              <a:buClrTx/>
              <a:buFont typeface="Symbol" pitchFamily="18" charset="2"/>
              <a:buChar char="-"/>
              <a:defRPr sz="1800">
                <a:solidFill>
                  <a:srgbClr val="0082B0"/>
                </a:solidFill>
                <a:latin typeface="Arial" pitchFamily="34" charset="0"/>
                <a:cs typeface="Arial" pitchFamily="34" charset="0"/>
              </a:defRPr>
            </a:lvl3pPr>
            <a:lvl4pPr marL="606326" indent="-201811">
              <a:buClrTx/>
              <a:buFont typeface="Arial"/>
              <a:buChar char="•"/>
              <a:defRPr sz="1800">
                <a:solidFill>
                  <a:srgbClr val="0082B0"/>
                </a:solidFill>
                <a:latin typeface="Arial" pitchFamily="34" charset="0"/>
                <a:cs typeface="Arial" pitchFamily="34" charset="0"/>
              </a:defRPr>
            </a:lvl4pPr>
            <a:lvl5pPr marL="1157288" marR="0" indent="-128588" algn="l" defTabSz="514350" rtl="0" eaLnBrk="1" fontAlgn="base" latinLnBrk="0" hangingPunct="1">
              <a:lnSpc>
                <a:spcPct val="100000"/>
              </a:lnSpc>
              <a:spcBef>
                <a:spcPct val="20000"/>
              </a:spcBef>
              <a:spcAft>
                <a:spcPct val="0"/>
              </a:spcAft>
              <a:buClrTx/>
              <a:buSzTx/>
              <a:buFont typeface="Arial"/>
              <a:buChar char="•"/>
              <a:tabLst/>
              <a:defRPr lang="de-DE" sz="1125" b="0" i="0" baseline="0" dirty="0" smtClean="0">
                <a:solidFill>
                  <a:schemeClr val="accent1"/>
                </a:solidFill>
                <a:latin typeface="Arial" pitchFamily="34" charset="0"/>
                <a:ea typeface="+mn-ea"/>
                <a:cs typeface="Arial" pitchFamily="34" charset="0"/>
              </a:defRPr>
            </a:lvl5pPr>
          </a:lstStyle>
          <a:p>
            <a:pPr lvl="0"/>
            <a:r>
              <a:rPr lang="de-DE" dirty="0"/>
              <a:t>Untertitel (Arial, 20, fett) </a:t>
            </a:r>
          </a:p>
          <a:p>
            <a:pPr lvl="0"/>
            <a:endParaRPr lang="de-DE" dirty="0"/>
          </a:p>
          <a:p>
            <a:pPr lvl="1"/>
            <a:r>
              <a:rPr lang="de-DE" dirty="0"/>
              <a:t>Textmasterformate durch Klicken bearbeiten (Arial, 20)</a:t>
            </a:r>
          </a:p>
          <a:p>
            <a:pPr lvl="2"/>
            <a:r>
              <a:rPr lang="de-DE" dirty="0"/>
              <a:t>Zweite Ebene (Arial, 18)</a:t>
            </a:r>
          </a:p>
          <a:p>
            <a:pPr lvl="3"/>
            <a:r>
              <a:rPr lang="de-DE" dirty="0"/>
              <a:t>Dritte Ebene (Arial, 16)</a:t>
            </a:r>
          </a:p>
          <a:p>
            <a:pPr lvl="4"/>
            <a:endParaRPr lang="de-DE" dirty="0"/>
          </a:p>
          <a:p>
            <a:pPr lvl="4"/>
            <a:endParaRPr lang="de-DE" dirty="0"/>
          </a:p>
          <a:p>
            <a:pPr lvl="4"/>
            <a:endParaRPr lang="de-DE" dirty="0"/>
          </a:p>
          <a:p>
            <a:pPr lvl="4"/>
            <a:endParaRPr lang="de-DE" dirty="0"/>
          </a:p>
        </p:txBody>
      </p:sp>
      <p:sp>
        <p:nvSpPr>
          <p:cNvPr id="10" name="Titel 1"/>
          <p:cNvSpPr>
            <a:spLocks noGrp="1"/>
          </p:cNvSpPr>
          <p:nvPr>
            <p:ph type="title" hasCustomPrompt="1"/>
          </p:nvPr>
        </p:nvSpPr>
        <p:spPr>
          <a:xfrm>
            <a:off x="529170" y="228600"/>
            <a:ext cx="7775079" cy="1143000"/>
          </a:xfrm>
        </p:spPr>
        <p:txBody>
          <a:bodyPr anchor="ctr"/>
          <a:lstStyle>
            <a:lvl1pPr>
              <a:defRPr lang="de-DE" sz="2800" b="1" kern="1200" dirty="0">
                <a:solidFill>
                  <a:srgbClr val="0082B0"/>
                </a:solidFill>
                <a:latin typeface="Arial" pitchFamily="34" charset="0"/>
                <a:ea typeface="ＭＳ Ｐゴシック" pitchFamily="1" charset="-128"/>
                <a:cs typeface="Arial" pitchFamily="34" charset="0"/>
              </a:defRPr>
            </a:lvl1pPr>
          </a:lstStyle>
          <a:p>
            <a:r>
              <a:rPr lang="de-DE" dirty="0"/>
              <a:t>Titelmasterformat durch Klicken bearbeiten (Arial, 28, fett)</a:t>
            </a:r>
          </a:p>
        </p:txBody>
      </p:sp>
    </p:spTree>
    <p:extLst>
      <p:ext uri="{BB962C8B-B14F-4D97-AF65-F5344CB8AC3E}">
        <p14:creationId xmlns:p14="http://schemas.microsoft.com/office/powerpoint/2010/main" val="1230841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Titel und Inhal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529170" y="228600"/>
            <a:ext cx="7871089" cy="1143000"/>
          </a:xfrm>
        </p:spPr>
        <p:txBody>
          <a:bodyPr anchor="ctr"/>
          <a:lstStyle>
            <a:lvl1pPr>
              <a:defRPr lang="de-DE" sz="2800" b="1" kern="1200" dirty="0">
                <a:solidFill>
                  <a:srgbClr val="0082B0"/>
                </a:solidFill>
                <a:latin typeface="Arial" pitchFamily="34" charset="0"/>
                <a:ea typeface="ＭＳ Ｐゴシック" pitchFamily="1" charset="-128"/>
                <a:cs typeface="Arial" pitchFamily="34" charset="0"/>
              </a:defRPr>
            </a:lvl1pPr>
          </a:lstStyle>
          <a:p>
            <a:r>
              <a:rPr lang="de-DE" dirty="0"/>
              <a:t>Titelmasterformat durch Klicken bearbeiten (Arial, 28, fett)</a:t>
            </a:r>
          </a:p>
        </p:txBody>
      </p:sp>
      <p:sp>
        <p:nvSpPr>
          <p:cNvPr id="4" name="Rectangle 4"/>
          <p:cNvSpPr>
            <a:spLocks noGrp="1" noChangeArrowheads="1"/>
          </p:cNvSpPr>
          <p:nvPr>
            <p:ph type="dt" sz="half" idx="10"/>
          </p:nvPr>
        </p:nvSpPr>
        <p:spPr>
          <a:xfrm>
            <a:off x="431373" y="6400800"/>
            <a:ext cx="2976331" cy="457200"/>
          </a:xfrm>
          <a:ln/>
        </p:spPr>
        <p:txBody>
          <a:bodyPr/>
          <a:lstStyle>
            <a:lvl1pPr>
              <a:defRPr sz="1000">
                <a:solidFill>
                  <a:srgbClr val="0082B0"/>
                </a:solidFill>
                <a:latin typeface="Arial" pitchFamily="34" charset="0"/>
                <a:cs typeface="Arial" pitchFamily="34" charset="0"/>
              </a:defRPr>
            </a:lvl1pPr>
          </a:lstStyle>
          <a:p>
            <a:pPr>
              <a:defRPr/>
            </a:pPr>
            <a:r>
              <a:rPr lang="de-DE"/>
              <a:t>Schulung 2025/2026</a:t>
            </a:r>
            <a:endParaRPr lang="de-DE" dirty="0"/>
          </a:p>
        </p:txBody>
      </p:sp>
      <p:sp>
        <p:nvSpPr>
          <p:cNvPr id="6" name="Rectangle 6"/>
          <p:cNvSpPr>
            <a:spLocks noGrp="1" noChangeArrowheads="1"/>
          </p:cNvSpPr>
          <p:nvPr>
            <p:ph type="sldNum" sz="quarter" idx="12"/>
          </p:nvPr>
        </p:nvSpPr>
        <p:spPr>
          <a:ln/>
        </p:spPr>
        <p:txBody>
          <a:bodyPr/>
          <a:lstStyle>
            <a:lvl1pPr algn="ctr">
              <a:defRPr sz="1000">
                <a:solidFill>
                  <a:srgbClr val="0082B0"/>
                </a:solidFill>
                <a:latin typeface="Arial" pitchFamily="34" charset="0"/>
                <a:cs typeface="Arial" pitchFamily="34" charset="0"/>
              </a:defRPr>
            </a:lvl1pPr>
          </a:lstStyle>
          <a:p>
            <a:pPr algn="r">
              <a:defRPr/>
            </a:pPr>
            <a:fld id="{42020CB9-598F-41BD-B058-380FB38EF93E}" type="slidenum">
              <a:rPr lang="de-DE" smtClean="0"/>
              <a:pPr algn="r">
                <a:defRPr/>
              </a:pPr>
              <a:t>‹Nr.›</a:t>
            </a:fld>
            <a:endParaRPr lang="de-DE" dirty="0"/>
          </a:p>
        </p:txBody>
      </p:sp>
      <p:sp>
        <p:nvSpPr>
          <p:cNvPr id="5" name="Textplatzhalter 4"/>
          <p:cNvSpPr>
            <a:spLocks noGrp="1"/>
          </p:cNvSpPr>
          <p:nvPr>
            <p:ph type="body" sz="quarter" idx="13" hasCustomPrompt="1"/>
          </p:nvPr>
        </p:nvSpPr>
        <p:spPr>
          <a:xfrm>
            <a:off x="529169" y="1556792"/>
            <a:ext cx="11178119" cy="4536504"/>
          </a:xfrm>
          <a:prstGeom prst="rect">
            <a:avLst/>
          </a:prstGeom>
        </p:spPr>
        <p:txBody>
          <a:bodyPr/>
          <a:lstStyle>
            <a:lvl1pPr marL="150912" indent="-150912">
              <a:buClr>
                <a:srgbClr val="007FAC"/>
              </a:buClr>
              <a:buFont typeface="Arial" pitchFamily="34" charset="0"/>
              <a:buChar char="•"/>
              <a:defRPr sz="2000" b="0" baseline="0">
                <a:solidFill>
                  <a:srgbClr val="0082B0"/>
                </a:solidFill>
                <a:latin typeface="Arial" pitchFamily="34" charset="0"/>
                <a:cs typeface="Arial" pitchFamily="34" charset="0"/>
              </a:defRPr>
            </a:lvl1pPr>
            <a:lvl2pPr marL="417910" indent="-160735">
              <a:buClrTx/>
              <a:buFont typeface="Arial"/>
              <a:buChar char="•"/>
              <a:defRPr sz="2000">
                <a:solidFill>
                  <a:schemeClr val="accent5"/>
                </a:solidFill>
                <a:latin typeface="Arial" pitchFamily="34" charset="0"/>
                <a:cs typeface="Arial" pitchFamily="34" charset="0"/>
              </a:defRPr>
            </a:lvl2pPr>
            <a:lvl3pPr marL="642938" indent="-128588">
              <a:buClrTx/>
              <a:buFont typeface="Arial"/>
              <a:buChar char="•"/>
              <a:defRPr sz="2000">
                <a:solidFill>
                  <a:schemeClr val="accent2"/>
                </a:solidFill>
                <a:latin typeface="Arial" pitchFamily="34" charset="0"/>
                <a:cs typeface="Arial" pitchFamily="34" charset="0"/>
              </a:defRPr>
            </a:lvl3pPr>
            <a:lvl4pPr marL="900113" indent="-128588">
              <a:buClrTx/>
              <a:buFont typeface="Arial"/>
              <a:buChar char="•"/>
              <a:defRPr sz="2000">
                <a:solidFill>
                  <a:schemeClr val="accent3"/>
                </a:solidFill>
                <a:latin typeface="Arial" pitchFamily="34" charset="0"/>
                <a:cs typeface="Arial" pitchFamily="34" charset="0"/>
              </a:defRPr>
            </a:lvl4pPr>
            <a:lvl5pPr marL="1157288" marR="0" indent="-128588" algn="l" defTabSz="514350" rtl="0" eaLnBrk="1" fontAlgn="base" latinLnBrk="0" hangingPunct="1">
              <a:lnSpc>
                <a:spcPct val="100000"/>
              </a:lnSpc>
              <a:spcBef>
                <a:spcPct val="20000"/>
              </a:spcBef>
              <a:spcAft>
                <a:spcPct val="0"/>
              </a:spcAft>
              <a:buClrTx/>
              <a:buSzTx/>
              <a:buFont typeface="Arial"/>
              <a:buChar char="•"/>
              <a:tabLst/>
              <a:defRPr lang="de-DE" sz="2000" b="0" i="0" baseline="0" dirty="0" smtClean="0">
                <a:solidFill>
                  <a:schemeClr val="tx2"/>
                </a:solidFill>
                <a:latin typeface="Arial" pitchFamily="34" charset="0"/>
                <a:ea typeface="+mn-ea"/>
                <a:cs typeface="Arial" pitchFamily="34" charset="0"/>
              </a:defRPr>
            </a:lvl5pPr>
          </a:lstStyle>
          <a:p>
            <a:pPr lvl="0"/>
            <a:r>
              <a:rPr lang="de-DE" dirty="0"/>
              <a:t>Farbauswahl ergibt sich aus folgenden Designfarben</a:t>
            </a:r>
          </a:p>
          <a:p>
            <a:pPr lvl="1"/>
            <a:r>
              <a:rPr lang="de-DE" dirty="0"/>
              <a:t>Farbe</a:t>
            </a:r>
          </a:p>
          <a:p>
            <a:pPr lvl="2"/>
            <a:r>
              <a:rPr lang="de-DE" dirty="0"/>
              <a:t>Farbe</a:t>
            </a:r>
          </a:p>
          <a:p>
            <a:pPr lvl="3"/>
            <a:r>
              <a:rPr lang="de-DE" dirty="0" err="1"/>
              <a:t>Frabe</a:t>
            </a:r>
            <a:endParaRPr lang="de-DE" dirty="0"/>
          </a:p>
          <a:p>
            <a:pPr lvl="4"/>
            <a:r>
              <a:rPr lang="de-DE" dirty="0"/>
              <a:t>Farbe</a:t>
            </a:r>
          </a:p>
          <a:p>
            <a:pPr lvl="4"/>
            <a:endParaRPr lang="de-DE" dirty="0"/>
          </a:p>
          <a:p>
            <a:pPr lvl="4"/>
            <a:endParaRPr lang="de-DE" dirty="0"/>
          </a:p>
          <a:p>
            <a:pPr lvl="4"/>
            <a:endParaRPr lang="de-DE" dirty="0"/>
          </a:p>
          <a:p>
            <a:pPr lvl="4"/>
            <a:endParaRPr lang="de-DE" dirty="0"/>
          </a:p>
        </p:txBody>
      </p:sp>
    </p:spTree>
    <p:extLst>
      <p:ext uri="{BB962C8B-B14F-4D97-AF65-F5344CB8AC3E}">
        <p14:creationId xmlns:p14="http://schemas.microsoft.com/office/powerpoint/2010/main" val="4268551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sz="2025" baseline="0"/>
            </a:lvl1pPr>
          </a:lstStyle>
          <a:p>
            <a:r>
              <a:rPr lang="de-DE" dirty="0"/>
              <a:t>Titelmasterformat durch Klicken bearbeiten (Arial, 36, fett)</a:t>
            </a:r>
          </a:p>
        </p:txBody>
      </p:sp>
      <p:sp>
        <p:nvSpPr>
          <p:cNvPr id="3" name="Datumsplatzhalter 2"/>
          <p:cNvSpPr>
            <a:spLocks noGrp="1"/>
          </p:cNvSpPr>
          <p:nvPr>
            <p:ph type="dt" sz="half" idx="10"/>
          </p:nvPr>
        </p:nvSpPr>
        <p:spPr>
          <a:xfrm>
            <a:off x="431373" y="6400800"/>
            <a:ext cx="2976331" cy="457200"/>
          </a:xfrm>
        </p:spPr>
        <p:txBody>
          <a:bodyPr/>
          <a:lstStyle>
            <a:lvl1pPr>
              <a:defRPr sz="1000"/>
            </a:lvl1pPr>
          </a:lstStyle>
          <a:p>
            <a:pPr>
              <a:defRPr/>
            </a:pPr>
            <a:r>
              <a:rPr lang="de-DE"/>
              <a:t>Schulung 2025/2026</a:t>
            </a:r>
            <a:endParaRPr lang="de-DE" dirty="0"/>
          </a:p>
        </p:txBody>
      </p:sp>
      <p:sp>
        <p:nvSpPr>
          <p:cNvPr id="4" name="Foliennummernplatzhalter 3"/>
          <p:cNvSpPr>
            <a:spLocks noGrp="1"/>
          </p:cNvSpPr>
          <p:nvPr>
            <p:ph type="sldNum" sz="quarter" idx="11"/>
          </p:nvPr>
        </p:nvSpPr>
        <p:spPr/>
        <p:txBody>
          <a:bodyPr/>
          <a:lstStyle>
            <a:lvl1pPr algn="ctr">
              <a:defRPr sz="1000"/>
            </a:lvl1pPr>
          </a:lstStyle>
          <a:p>
            <a:pPr algn="r">
              <a:defRPr/>
            </a:pPr>
            <a:fld id="{42020CB9-598F-41BD-B058-380FB38EF93E}" type="slidenum">
              <a:rPr lang="de-DE" smtClean="0"/>
              <a:pPr algn="r">
                <a:defRPr/>
              </a:pPr>
              <a:t>‹Nr.›</a:t>
            </a:fld>
            <a:endParaRPr lang="de-DE" dirty="0"/>
          </a:p>
        </p:txBody>
      </p:sp>
    </p:spTree>
    <p:extLst>
      <p:ext uri="{BB962C8B-B14F-4D97-AF65-F5344CB8AC3E}">
        <p14:creationId xmlns:p14="http://schemas.microsoft.com/office/powerpoint/2010/main" val="2830659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2_Nur Titel">
    <p:spTree>
      <p:nvGrpSpPr>
        <p:cNvPr id="1" name=""/>
        <p:cNvGrpSpPr/>
        <p:nvPr/>
      </p:nvGrpSpPr>
      <p:grpSpPr>
        <a:xfrm>
          <a:off x="0" y="0"/>
          <a:ext cx="0" cy="0"/>
          <a:chOff x="0" y="0"/>
          <a:chExt cx="0" cy="0"/>
        </a:xfrm>
      </p:grpSpPr>
      <p:sp>
        <p:nvSpPr>
          <p:cNvPr id="3" name="Datumsplatzhalter 2"/>
          <p:cNvSpPr>
            <a:spLocks noGrp="1"/>
          </p:cNvSpPr>
          <p:nvPr>
            <p:ph type="dt" sz="half" idx="10"/>
          </p:nvPr>
        </p:nvSpPr>
        <p:spPr>
          <a:xfrm>
            <a:off x="431373" y="6400800"/>
            <a:ext cx="2976331" cy="457200"/>
          </a:xfrm>
        </p:spPr>
        <p:txBody>
          <a:bodyPr/>
          <a:lstStyle>
            <a:lvl1pPr>
              <a:defRPr sz="1000"/>
            </a:lvl1pPr>
          </a:lstStyle>
          <a:p>
            <a:pPr>
              <a:defRPr/>
            </a:pPr>
            <a:r>
              <a:rPr lang="de-DE"/>
              <a:t>Schulung 2025/2026</a:t>
            </a:r>
            <a:endParaRPr lang="de-DE" dirty="0"/>
          </a:p>
        </p:txBody>
      </p:sp>
      <p:sp>
        <p:nvSpPr>
          <p:cNvPr id="4" name="Foliennummernplatzhalter 3"/>
          <p:cNvSpPr>
            <a:spLocks noGrp="1"/>
          </p:cNvSpPr>
          <p:nvPr>
            <p:ph type="sldNum" sz="quarter" idx="11"/>
          </p:nvPr>
        </p:nvSpPr>
        <p:spPr/>
        <p:txBody>
          <a:bodyPr/>
          <a:lstStyle>
            <a:lvl1pPr algn="ctr">
              <a:defRPr sz="1000"/>
            </a:lvl1pPr>
          </a:lstStyle>
          <a:p>
            <a:pPr algn="r">
              <a:defRPr/>
            </a:pPr>
            <a:fld id="{42020CB9-598F-41BD-B058-380FB38EF93E}" type="slidenum">
              <a:rPr lang="de-DE" smtClean="0"/>
              <a:pPr algn="r">
                <a:defRPr/>
              </a:pPr>
              <a:t>‹Nr.›</a:t>
            </a:fld>
            <a:endParaRPr lang="de-DE" dirty="0"/>
          </a:p>
        </p:txBody>
      </p:sp>
      <p:sp>
        <p:nvSpPr>
          <p:cNvPr id="10" name="Rechteck 9"/>
          <p:cNvSpPr/>
          <p:nvPr/>
        </p:nvSpPr>
        <p:spPr bwMode="auto">
          <a:xfrm>
            <a:off x="529167" y="332656"/>
            <a:ext cx="5374812" cy="432048"/>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51435" tIns="25718" rIns="51435" bIns="25718" numCol="1" rtlCol="0" anchor="t" anchorCtr="0" compatLnSpc="1">
            <a:prstTxWarp prst="textNoShape">
              <a:avLst/>
            </a:prstTxWarp>
          </a:bodyPr>
          <a:lstStyle/>
          <a:p>
            <a:pPr marL="0" marR="0" indent="0" algn="l" defTabSz="514350" rtl="0" eaLnBrk="0" fontAlgn="base" latinLnBrk="0" hangingPunct="0">
              <a:lnSpc>
                <a:spcPct val="100000"/>
              </a:lnSpc>
              <a:spcBef>
                <a:spcPct val="0"/>
              </a:spcBef>
              <a:spcAft>
                <a:spcPct val="0"/>
              </a:spcAft>
              <a:buClrTx/>
              <a:buSzTx/>
              <a:buFontTx/>
              <a:buNone/>
              <a:tabLst/>
            </a:pPr>
            <a:endParaRPr kumimoji="0" lang="de-DE" sz="900" b="0" i="0" u="none" strike="noStrike" cap="none" normalizeH="0" baseline="0" dirty="0" err="1">
              <a:ln>
                <a:noFill/>
              </a:ln>
              <a:solidFill>
                <a:srgbClr val="0082B0"/>
              </a:solidFill>
              <a:effectLst/>
              <a:latin typeface="+mn-lt"/>
              <a:ea typeface="ＭＳ Ｐゴシック" pitchFamily="1" charset="-128"/>
            </a:endParaRPr>
          </a:p>
        </p:txBody>
      </p:sp>
      <p:sp>
        <p:nvSpPr>
          <p:cNvPr id="7" name="Rechteck 6">
            <a:extLst>
              <a:ext uri="{FF2B5EF4-FFF2-40B4-BE49-F238E27FC236}">
                <a16:creationId xmlns:a16="http://schemas.microsoft.com/office/drawing/2014/main" id="{F9273BF1-B3F7-4B62-B1A9-23919B7EA455}"/>
              </a:ext>
            </a:extLst>
          </p:cNvPr>
          <p:cNvSpPr/>
          <p:nvPr/>
        </p:nvSpPr>
        <p:spPr bwMode="auto">
          <a:xfrm>
            <a:off x="529167" y="332656"/>
            <a:ext cx="5374812" cy="432048"/>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marL="0" marR="0" indent="0" algn="l" defTabSz="685800" rtl="0" eaLnBrk="0" fontAlgn="base" latinLnBrk="0" hangingPunct="0">
              <a:lnSpc>
                <a:spcPct val="100000"/>
              </a:lnSpc>
              <a:spcBef>
                <a:spcPct val="0"/>
              </a:spcBef>
              <a:spcAft>
                <a:spcPct val="0"/>
              </a:spcAft>
              <a:buClrTx/>
              <a:buSzTx/>
              <a:buFontTx/>
              <a:buNone/>
              <a:tabLst/>
            </a:pPr>
            <a:endParaRPr kumimoji="0" lang="de-DE" sz="1200" b="0" i="0" u="none" strike="noStrike" cap="none" normalizeH="0" baseline="0" dirty="0">
              <a:ln>
                <a:noFill/>
              </a:ln>
              <a:solidFill>
                <a:srgbClr val="0082B0"/>
              </a:solidFill>
              <a:effectLst/>
              <a:latin typeface="+mn-lt"/>
              <a:ea typeface="ＭＳ Ｐゴシック" pitchFamily="1" charset="-128"/>
            </a:endParaRPr>
          </a:p>
        </p:txBody>
      </p:sp>
      <p:sp>
        <p:nvSpPr>
          <p:cNvPr id="8" name="Rechteck 7">
            <a:extLst>
              <a:ext uri="{FF2B5EF4-FFF2-40B4-BE49-F238E27FC236}">
                <a16:creationId xmlns:a16="http://schemas.microsoft.com/office/drawing/2014/main" id="{4BF6D4B4-A509-430A-956E-5DDAC46803D2}"/>
              </a:ext>
            </a:extLst>
          </p:cNvPr>
          <p:cNvSpPr/>
          <p:nvPr/>
        </p:nvSpPr>
        <p:spPr bwMode="auto">
          <a:xfrm>
            <a:off x="529166" y="332656"/>
            <a:ext cx="5374812" cy="432048"/>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1600" b="0" i="0" u="none" strike="noStrike" cap="none" normalizeH="0" baseline="0" dirty="0">
              <a:ln>
                <a:noFill/>
              </a:ln>
              <a:solidFill>
                <a:srgbClr val="0082B0"/>
              </a:solidFill>
              <a:effectLst/>
              <a:latin typeface="+mn-lt"/>
              <a:ea typeface="ＭＳ Ｐゴシック" pitchFamily="1" charset="-128"/>
            </a:endParaRPr>
          </a:p>
        </p:txBody>
      </p:sp>
      <p:sp>
        <p:nvSpPr>
          <p:cNvPr id="2" name="Rechteck 1">
            <a:extLst>
              <a:ext uri="{FF2B5EF4-FFF2-40B4-BE49-F238E27FC236}">
                <a16:creationId xmlns:a16="http://schemas.microsoft.com/office/drawing/2014/main" id="{D270507F-1377-30EC-58A7-7D0163C93586}"/>
              </a:ext>
            </a:extLst>
          </p:cNvPr>
          <p:cNvSpPr/>
          <p:nvPr userDrawn="1"/>
        </p:nvSpPr>
        <p:spPr bwMode="auto">
          <a:xfrm>
            <a:off x="455997" y="332656"/>
            <a:ext cx="5374812" cy="432048"/>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1600" b="0" i="0" u="none" strike="noStrike" cap="none" normalizeH="0" baseline="0" dirty="0" err="1">
              <a:ln>
                <a:noFill/>
              </a:ln>
              <a:solidFill>
                <a:srgbClr val="0082B0"/>
              </a:solidFill>
              <a:effectLst/>
              <a:latin typeface="+mn-lt"/>
              <a:ea typeface="ＭＳ Ｐゴシック" pitchFamily="1" charset="-128"/>
            </a:endParaRPr>
          </a:p>
        </p:txBody>
      </p:sp>
    </p:spTree>
    <p:extLst>
      <p:ext uri="{BB962C8B-B14F-4D97-AF65-F5344CB8AC3E}">
        <p14:creationId xmlns:p14="http://schemas.microsoft.com/office/powerpoint/2010/main" val="31657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431373" y="6400800"/>
            <a:ext cx="4070555"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000">
                <a:solidFill>
                  <a:srgbClr val="007FAC"/>
                </a:solidFill>
                <a:latin typeface="Arial" pitchFamily="34" charset="0"/>
                <a:cs typeface="Arial" pitchFamily="34" charset="0"/>
              </a:defRPr>
            </a:lvl1pPr>
          </a:lstStyle>
          <a:p>
            <a:pPr>
              <a:defRPr/>
            </a:pPr>
            <a:r>
              <a:rPr lang="de-DE"/>
              <a:t>Schulung 2025/2026</a:t>
            </a:r>
            <a:endParaRPr lang="de-DE" dirty="0"/>
          </a:p>
        </p:txBody>
      </p:sp>
      <p:sp>
        <p:nvSpPr>
          <p:cNvPr id="1030" name="Rectangle 6"/>
          <p:cNvSpPr>
            <a:spLocks noGrp="1" noChangeArrowheads="1"/>
          </p:cNvSpPr>
          <p:nvPr>
            <p:ph type="sldNum" sz="quarter" idx="4"/>
          </p:nvPr>
        </p:nvSpPr>
        <p:spPr bwMode="auto">
          <a:xfrm>
            <a:off x="9264352" y="64008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000">
                <a:solidFill>
                  <a:srgbClr val="0082B0"/>
                </a:solidFill>
                <a:latin typeface="Arial" pitchFamily="34" charset="0"/>
                <a:cs typeface="Arial" pitchFamily="34" charset="0"/>
              </a:defRPr>
            </a:lvl1pPr>
          </a:lstStyle>
          <a:p>
            <a:pPr algn="r">
              <a:defRPr/>
            </a:pPr>
            <a:fld id="{42020CB9-598F-41BD-B058-380FB38EF93E}" type="slidenum">
              <a:rPr lang="de-DE" smtClean="0"/>
              <a:pPr algn="r">
                <a:defRPr/>
              </a:pPr>
              <a:t>‹Nr.›</a:t>
            </a:fld>
            <a:endParaRPr lang="de-DE" dirty="0"/>
          </a:p>
        </p:txBody>
      </p:sp>
      <p:sp>
        <p:nvSpPr>
          <p:cNvPr id="2051" name="Rectangle 2"/>
          <p:cNvSpPr>
            <a:spLocks noGrp="1" noChangeArrowheads="1"/>
          </p:cNvSpPr>
          <p:nvPr>
            <p:ph type="title"/>
          </p:nvPr>
        </p:nvSpPr>
        <p:spPr bwMode="auto">
          <a:xfrm>
            <a:off x="911427" y="1844824"/>
            <a:ext cx="10559999" cy="180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dirty="0"/>
              <a:t>Titel Vortrag (Arial, 36)</a:t>
            </a:r>
          </a:p>
        </p:txBody>
      </p:sp>
      <p:pic>
        <p:nvPicPr>
          <p:cNvPr id="7" name="Grafik 6"/>
          <p:cNvPicPr>
            <a:picLocks noChangeAspect="1"/>
          </p:cNvPicPr>
          <p:nvPr/>
        </p:nvPicPr>
        <p:blipFill>
          <a:blip r:embed="rId9" cstate="print"/>
          <a:stretch>
            <a:fillRect/>
          </a:stretch>
        </p:blipFill>
        <p:spPr>
          <a:xfrm>
            <a:off x="10777390" y="184212"/>
            <a:ext cx="1223268" cy="652500"/>
          </a:xfrm>
          <a:prstGeom prst="rect">
            <a:avLst/>
          </a:prstGeom>
          <a:solidFill>
            <a:schemeClr val="bg1"/>
          </a:solidFill>
        </p:spPr>
      </p:pic>
    </p:spTree>
    <p:extLst>
      <p:ext uri="{BB962C8B-B14F-4D97-AF65-F5344CB8AC3E}">
        <p14:creationId xmlns:p14="http://schemas.microsoft.com/office/powerpoint/2010/main" val="1837723398"/>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Lst>
  <p:hf hdr="0" ftr="0"/>
  <p:txStyles>
    <p:titleStyle>
      <a:lvl1pPr algn="l" rtl="0" eaLnBrk="1" fontAlgn="base" hangingPunct="1">
        <a:spcBef>
          <a:spcPct val="0"/>
        </a:spcBef>
        <a:spcAft>
          <a:spcPct val="0"/>
        </a:spcAft>
        <a:defRPr sz="2025" b="0" i="0" baseline="0">
          <a:solidFill>
            <a:srgbClr val="0082B0"/>
          </a:solidFill>
          <a:latin typeface="Arial" pitchFamily="34" charset="0"/>
          <a:ea typeface="+mj-ea"/>
          <a:cs typeface="Arial" pitchFamily="34" charset="0"/>
        </a:defRPr>
      </a:lvl1pPr>
      <a:lvl2pPr algn="l" rtl="0" eaLnBrk="1" fontAlgn="base" hangingPunct="1">
        <a:spcBef>
          <a:spcPct val="0"/>
        </a:spcBef>
        <a:spcAft>
          <a:spcPct val="0"/>
        </a:spcAft>
        <a:defRPr sz="1575" b="1">
          <a:solidFill>
            <a:schemeClr val="accent2"/>
          </a:solidFill>
          <a:latin typeface="Calibri" pitchFamily="34" charset="0"/>
          <a:ea typeface="ＭＳ Ｐゴシック" pitchFamily="1" charset="-128"/>
        </a:defRPr>
      </a:lvl2pPr>
      <a:lvl3pPr algn="l" rtl="0" eaLnBrk="1" fontAlgn="base" hangingPunct="1">
        <a:spcBef>
          <a:spcPct val="0"/>
        </a:spcBef>
        <a:spcAft>
          <a:spcPct val="0"/>
        </a:spcAft>
        <a:defRPr sz="1575" b="1">
          <a:solidFill>
            <a:schemeClr val="accent2"/>
          </a:solidFill>
          <a:latin typeface="Calibri" pitchFamily="34" charset="0"/>
          <a:ea typeface="ＭＳ Ｐゴシック" pitchFamily="1" charset="-128"/>
        </a:defRPr>
      </a:lvl3pPr>
      <a:lvl4pPr algn="l" rtl="0" eaLnBrk="1" fontAlgn="base" hangingPunct="1">
        <a:spcBef>
          <a:spcPct val="0"/>
        </a:spcBef>
        <a:spcAft>
          <a:spcPct val="0"/>
        </a:spcAft>
        <a:defRPr sz="1575" b="1">
          <a:solidFill>
            <a:schemeClr val="accent2"/>
          </a:solidFill>
          <a:latin typeface="Calibri" pitchFamily="34" charset="0"/>
          <a:ea typeface="ＭＳ Ｐゴシック" pitchFamily="1" charset="-128"/>
        </a:defRPr>
      </a:lvl4pPr>
      <a:lvl5pPr algn="l" rtl="0" eaLnBrk="1" fontAlgn="base" hangingPunct="1">
        <a:spcBef>
          <a:spcPct val="0"/>
        </a:spcBef>
        <a:spcAft>
          <a:spcPct val="0"/>
        </a:spcAft>
        <a:defRPr sz="1575" b="1">
          <a:solidFill>
            <a:schemeClr val="accent2"/>
          </a:solidFill>
          <a:latin typeface="Calibri" pitchFamily="34" charset="0"/>
          <a:ea typeface="ＭＳ Ｐゴシック" pitchFamily="1" charset="-128"/>
        </a:defRPr>
      </a:lvl5pPr>
      <a:lvl6pPr marL="257175" algn="l" rtl="0" eaLnBrk="1" fontAlgn="base" hangingPunct="1">
        <a:spcBef>
          <a:spcPct val="0"/>
        </a:spcBef>
        <a:spcAft>
          <a:spcPct val="0"/>
        </a:spcAft>
        <a:defRPr sz="1350">
          <a:solidFill>
            <a:schemeClr val="accent2"/>
          </a:solidFill>
          <a:latin typeface="Arial" charset="0"/>
          <a:ea typeface="ＭＳ Ｐゴシック" pitchFamily="1" charset="-128"/>
        </a:defRPr>
      </a:lvl6pPr>
      <a:lvl7pPr marL="514350" algn="l" rtl="0" eaLnBrk="1" fontAlgn="base" hangingPunct="1">
        <a:spcBef>
          <a:spcPct val="0"/>
        </a:spcBef>
        <a:spcAft>
          <a:spcPct val="0"/>
        </a:spcAft>
        <a:defRPr sz="1350">
          <a:solidFill>
            <a:schemeClr val="accent2"/>
          </a:solidFill>
          <a:latin typeface="Arial" charset="0"/>
          <a:ea typeface="ＭＳ Ｐゴシック" pitchFamily="1" charset="-128"/>
        </a:defRPr>
      </a:lvl7pPr>
      <a:lvl8pPr marL="771525" algn="l" rtl="0" eaLnBrk="1" fontAlgn="base" hangingPunct="1">
        <a:spcBef>
          <a:spcPct val="0"/>
        </a:spcBef>
        <a:spcAft>
          <a:spcPct val="0"/>
        </a:spcAft>
        <a:defRPr sz="1350">
          <a:solidFill>
            <a:schemeClr val="accent2"/>
          </a:solidFill>
          <a:latin typeface="Arial" charset="0"/>
          <a:ea typeface="ＭＳ Ｐゴシック" pitchFamily="1" charset="-128"/>
        </a:defRPr>
      </a:lvl8pPr>
      <a:lvl9pPr marL="1028700" algn="l" rtl="0" eaLnBrk="1" fontAlgn="base" hangingPunct="1">
        <a:spcBef>
          <a:spcPct val="0"/>
        </a:spcBef>
        <a:spcAft>
          <a:spcPct val="0"/>
        </a:spcAft>
        <a:defRPr sz="1350">
          <a:solidFill>
            <a:schemeClr val="accent2"/>
          </a:solidFill>
          <a:latin typeface="Arial" charset="0"/>
          <a:ea typeface="ＭＳ Ｐゴシック" pitchFamily="1" charset="-128"/>
        </a:defRPr>
      </a:lvl9pPr>
    </p:titleStyle>
    <p:bodyStyle>
      <a:lvl1pPr marL="0" indent="0" algn="l" rtl="0" eaLnBrk="1" fontAlgn="base" hangingPunct="1">
        <a:spcBef>
          <a:spcPct val="20000"/>
        </a:spcBef>
        <a:spcAft>
          <a:spcPct val="0"/>
        </a:spcAft>
        <a:buClr>
          <a:schemeClr val="accent2"/>
        </a:buClr>
        <a:buNone/>
        <a:defRPr sz="1125" b="1" i="0">
          <a:solidFill>
            <a:srgbClr val="007FAC"/>
          </a:solidFill>
          <a:latin typeface="+mj-lt"/>
          <a:ea typeface="+mn-ea"/>
          <a:cs typeface="TradeGothic BoldTwo"/>
        </a:defRPr>
      </a:lvl1pPr>
      <a:lvl2pPr marL="417910" indent="-160735" algn="l" rtl="0" eaLnBrk="1" fontAlgn="base" hangingPunct="1">
        <a:spcBef>
          <a:spcPct val="20000"/>
        </a:spcBef>
        <a:spcAft>
          <a:spcPct val="0"/>
        </a:spcAft>
        <a:buClr>
          <a:schemeClr val="accent2"/>
        </a:buClr>
        <a:buFont typeface="Times" pitchFamily="1" charset="0"/>
        <a:buChar char="•"/>
        <a:defRPr lang="de-DE" sz="900" b="0" dirty="0">
          <a:solidFill>
            <a:schemeClr val="accent2"/>
          </a:solidFill>
          <a:latin typeface="Arial Narrow"/>
          <a:ea typeface="+mn-ea"/>
          <a:cs typeface="Arial Narrow"/>
        </a:defRPr>
      </a:lvl2pPr>
      <a:lvl3pPr marL="642938" indent="-128588" algn="l" rtl="0" eaLnBrk="1" fontAlgn="base" hangingPunct="1">
        <a:spcBef>
          <a:spcPct val="20000"/>
        </a:spcBef>
        <a:spcAft>
          <a:spcPct val="0"/>
        </a:spcAft>
        <a:buFont typeface="Arial" pitchFamily="34" charset="0"/>
        <a:buChar char="•"/>
        <a:defRPr sz="900">
          <a:solidFill>
            <a:srgbClr val="004575"/>
          </a:solidFill>
          <a:latin typeface="Arial Narrow"/>
          <a:ea typeface="+mn-ea"/>
          <a:cs typeface="Arial Narrow"/>
        </a:defRPr>
      </a:lvl3pPr>
      <a:lvl4pPr marL="900113" indent="-128588" algn="l" rtl="0" eaLnBrk="1" fontAlgn="base" hangingPunct="1">
        <a:spcBef>
          <a:spcPct val="20000"/>
        </a:spcBef>
        <a:spcAft>
          <a:spcPct val="0"/>
        </a:spcAft>
        <a:buClr>
          <a:schemeClr val="accent2"/>
        </a:buClr>
        <a:buChar char="–"/>
        <a:defRPr sz="1125">
          <a:solidFill>
            <a:schemeClr val="accent2"/>
          </a:solidFill>
          <a:latin typeface="Arial Narrow"/>
          <a:ea typeface="+mn-ea"/>
          <a:cs typeface="Arial Narrow"/>
        </a:defRPr>
      </a:lvl4pPr>
      <a:lvl5pPr marL="1157288" indent="-128588" algn="l" rtl="0" eaLnBrk="1" fontAlgn="base" hangingPunct="1">
        <a:spcBef>
          <a:spcPct val="20000"/>
        </a:spcBef>
        <a:spcAft>
          <a:spcPct val="0"/>
        </a:spcAft>
        <a:buChar char="»"/>
        <a:defRPr sz="1125">
          <a:solidFill>
            <a:schemeClr val="bg2"/>
          </a:solidFill>
          <a:latin typeface="Arial Narrow"/>
          <a:ea typeface="+mn-ea"/>
          <a:cs typeface="Arial Narrow"/>
        </a:defRPr>
      </a:lvl5pPr>
      <a:lvl6pPr marL="1414463" indent="-128588" algn="l" rtl="0" eaLnBrk="1" fontAlgn="base" hangingPunct="1">
        <a:spcBef>
          <a:spcPct val="20000"/>
        </a:spcBef>
        <a:spcAft>
          <a:spcPct val="0"/>
        </a:spcAft>
        <a:buChar char="»"/>
        <a:defRPr>
          <a:solidFill>
            <a:schemeClr val="bg2"/>
          </a:solidFill>
          <a:latin typeface="+mn-lt"/>
          <a:ea typeface="+mn-ea"/>
        </a:defRPr>
      </a:lvl6pPr>
      <a:lvl7pPr marL="1671638" indent="-128588" algn="l" rtl="0" eaLnBrk="1" fontAlgn="base" hangingPunct="1">
        <a:spcBef>
          <a:spcPct val="20000"/>
        </a:spcBef>
        <a:spcAft>
          <a:spcPct val="0"/>
        </a:spcAft>
        <a:buChar char="»"/>
        <a:defRPr>
          <a:solidFill>
            <a:schemeClr val="bg2"/>
          </a:solidFill>
          <a:latin typeface="+mn-lt"/>
          <a:ea typeface="+mn-ea"/>
        </a:defRPr>
      </a:lvl7pPr>
      <a:lvl8pPr marL="1928813" indent="-128588" algn="l" rtl="0" eaLnBrk="1" fontAlgn="base" hangingPunct="1">
        <a:spcBef>
          <a:spcPct val="20000"/>
        </a:spcBef>
        <a:spcAft>
          <a:spcPct val="0"/>
        </a:spcAft>
        <a:buChar char="»"/>
        <a:defRPr>
          <a:solidFill>
            <a:schemeClr val="bg2"/>
          </a:solidFill>
          <a:latin typeface="+mn-lt"/>
          <a:ea typeface="+mn-ea"/>
        </a:defRPr>
      </a:lvl8pPr>
      <a:lvl9pPr marL="2185988" indent="-128588" algn="l" rtl="0" eaLnBrk="1" fontAlgn="base" hangingPunct="1">
        <a:spcBef>
          <a:spcPct val="20000"/>
        </a:spcBef>
        <a:spcAft>
          <a:spcPct val="0"/>
        </a:spcAft>
        <a:buChar char="»"/>
        <a:defRPr>
          <a:solidFill>
            <a:schemeClr val="bg2"/>
          </a:solidFill>
          <a:latin typeface="+mn-lt"/>
          <a:ea typeface="+mn-ea"/>
        </a:defRPr>
      </a:lvl9pPr>
    </p:bodyStyle>
    <p:otherStyle>
      <a:defPPr>
        <a:defRPr lang="de-DE"/>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1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biogas.org/edcom/webfvb.nsf/id/DE-A-003-4?open&amp;ccm=030170010"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de-DE" sz="3200" dirty="0"/>
              <a:t>Organisation und Verantwortlichkeiten</a:t>
            </a:r>
            <a:endParaRPr lang="de-DE" sz="5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6801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3306D-6C86-C38D-2A2A-88FB944DE8C1}"/>
            </a:ext>
          </a:extLst>
        </p:cNvPr>
        <p:cNvGrpSpPr/>
        <p:nvPr/>
      </p:nvGrpSpPr>
      <p:grpSpPr>
        <a:xfrm>
          <a:off x="0" y="0"/>
          <a:ext cx="0" cy="0"/>
          <a:chOff x="0" y="0"/>
          <a:chExt cx="0" cy="0"/>
        </a:xfrm>
      </p:grpSpPr>
      <p:grpSp>
        <p:nvGrpSpPr>
          <p:cNvPr id="2" name="Gruppieren 9">
            <a:extLst>
              <a:ext uri="{FF2B5EF4-FFF2-40B4-BE49-F238E27FC236}">
                <a16:creationId xmlns:a16="http://schemas.microsoft.com/office/drawing/2014/main" id="{DE74538D-CE72-CF8A-69F8-2D4E19AA9BDB}"/>
              </a:ext>
            </a:extLst>
          </p:cNvPr>
          <p:cNvGrpSpPr>
            <a:grpSpLocks/>
          </p:cNvGrpSpPr>
          <p:nvPr/>
        </p:nvGrpSpPr>
        <p:grpSpPr bwMode="auto">
          <a:xfrm>
            <a:off x="1703512" y="2143123"/>
            <a:ext cx="8784976" cy="2928937"/>
            <a:chOff x="357188" y="2786063"/>
            <a:chExt cx="8429625" cy="2928937"/>
          </a:xfrm>
        </p:grpSpPr>
        <p:sp>
          <p:nvSpPr>
            <p:cNvPr id="5" name="Rechteck 4">
              <a:extLst>
                <a:ext uri="{FF2B5EF4-FFF2-40B4-BE49-F238E27FC236}">
                  <a16:creationId xmlns:a16="http://schemas.microsoft.com/office/drawing/2014/main" id="{FE1C524B-CCC1-F330-CAC7-9635416B8239}"/>
                </a:ext>
              </a:extLst>
            </p:cNvPr>
            <p:cNvSpPr/>
            <p:nvPr/>
          </p:nvSpPr>
          <p:spPr bwMode="auto">
            <a:xfrm>
              <a:off x="357188" y="2786063"/>
              <a:ext cx="8429625" cy="2928937"/>
            </a:xfrm>
            <a:prstGeom prst="rect">
              <a:avLst/>
            </a:prstGeom>
            <a:solidFill>
              <a:schemeClr val="bg1">
                <a:lumMod val="95000"/>
              </a:schemeClr>
            </a:solidFill>
            <a:ln w="9525" cap="flat" cmpd="sng" algn="ctr">
              <a:solidFill>
                <a:schemeClr val="accent1"/>
              </a:solidFill>
              <a:prstDash val="sysDash"/>
              <a:round/>
              <a:headEnd type="none" w="med" len="med"/>
              <a:tailEnd type="none" w="med" len="med"/>
            </a:ln>
            <a:effectLst/>
          </p:spPr>
          <p:txBody>
            <a:bodyPr anchor="ctr"/>
            <a:lstStyle/>
            <a:p>
              <a:pPr eaLnBrk="0" hangingPunct="0">
                <a:spcBef>
                  <a:spcPts val="600"/>
                </a:spcBef>
                <a:spcAft>
                  <a:spcPts val="600"/>
                </a:spcAft>
                <a:defRPr/>
              </a:pPr>
              <a:endParaRPr lang="de-DE" sz="2000" dirty="0">
                <a:solidFill>
                  <a:schemeClr val="accent2"/>
                </a:solidFill>
                <a:ea typeface="ＭＳ Ｐゴシック" charset="-128"/>
                <a:cs typeface="ＭＳ Ｐゴシック"/>
              </a:endParaRPr>
            </a:p>
          </p:txBody>
        </p:sp>
        <p:sp>
          <p:nvSpPr>
            <p:cNvPr id="17412" name="Rechteck 6">
              <a:extLst>
                <a:ext uri="{FF2B5EF4-FFF2-40B4-BE49-F238E27FC236}">
                  <a16:creationId xmlns:a16="http://schemas.microsoft.com/office/drawing/2014/main" id="{43F81161-1AE7-864A-8E20-142F77839CBF}"/>
                </a:ext>
              </a:extLst>
            </p:cNvPr>
            <p:cNvSpPr>
              <a:spLocks noChangeArrowheads="1"/>
            </p:cNvSpPr>
            <p:nvPr/>
          </p:nvSpPr>
          <p:spPr bwMode="auto">
            <a:xfrm>
              <a:off x="4357688" y="2928938"/>
              <a:ext cx="4286250" cy="2643187"/>
            </a:xfrm>
            <a:prstGeom prst="rect">
              <a:avLst/>
            </a:prstGeom>
            <a:solidFill>
              <a:schemeClr val="bg1"/>
            </a:solidFill>
            <a:ln w="9525" algn="ctr">
              <a:solidFill>
                <a:schemeClr val="accent1"/>
              </a:solidFill>
              <a:round/>
              <a:headEnd/>
              <a:tailEnd/>
            </a:ln>
          </p:spPr>
          <p:txBody>
            <a:bodyPr/>
            <a:lstStyle/>
            <a:p>
              <a:pPr eaLnBrk="0" hangingPunct="0"/>
              <a:endParaRPr lang="de-DE" altLang="de-DE">
                <a:solidFill>
                  <a:schemeClr val="accent2"/>
                </a:solidFill>
              </a:endParaRPr>
            </a:p>
          </p:txBody>
        </p:sp>
        <p:sp>
          <p:nvSpPr>
            <p:cNvPr id="17413" name="Rechteck 9">
              <a:extLst>
                <a:ext uri="{FF2B5EF4-FFF2-40B4-BE49-F238E27FC236}">
                  <a16:creationId xmlns:a16="http://schemas.microsoft.com/office/drawing/2014/main" id="{BDECF478-32AD-868A-ECF3-DD35268B1E9A}"/>
                </a:ext>
              </a:extLst>
            </p:cNvPr>
            <p:cNvSpPr>
              <a:spLocks noChangeArrowheads="1"/>
            </p:cNvSpPr>
            <p:nvPr/>
          </p:nvSpPr>
          <p:spPr bwMode="auto">
            <a:xfrm>
              <a:off x="428334" y="2847805"/>
              <a:ext cx="3714750" cy="2643187"/>
            </a:xfrm>
            <a:prstGeom prst="rect">
              <a:avLst/>
            </a:prstGeom>
            <a:solidFill>
              <a:schemeClr val="bg1"/>
            </a:solidFill>
            <a:ln w="9525" algn="ctr">
              <a:solidFill>
                <a:schemeClr val="accent1"/>
              </a:solidFill>
              <a:round/>
              <a:headEnd/>
              <a:tailEnd/>
            </a:ln>
          </p:spPr>
          <p:txBody>
            <a:bodyPr anchor="ctr"/>
            <a:lstStyle/>
            <a:p>
              <a:pPr algn="ctr">
                <a:spcBef>
                  <a:spcPts val="600"/>
                </a:spcBef>
                <a:spcAft>
                  <a:spcPts val="600"/>
                </a:spcAft>
              </a:pPr>
              <a:r>
                <a:rPr lang="de-DE" altLang="en-US" sz="2800" b="1" dirty="0">
                  <a:solidFill>
                    <a:schemeClr val="accent1"/>
                  </a:solidFill>
                  <a:latin typeface="+mj-lt"/>
                </a:rPr>
                <a:t>Verantwortung des Biogasanlagenbetreibers</a:t>
              </a:r>
              <a:endParaRPr lang="de-DE" altLang="de-DE" sz="800" dirty="0">
                <a:latin typeface="+mj-lt"/>
              </a:endParaRPr>
            </a:p>
          </p:txBody>
        </p:sp>
        <p:pic>
          <p:nvPicPr>
            <p:cNvPr id="17414" name="Picture 8">
              <a:extLst>
                <a:ext uri="{FF2B5EF4-FFF2-40B4-BE49-F238E27FC236}">
                  <a16:creationId xmlns:a16="http://schemas.microsoft.com/office/drawing/2014/main" id="{DF4CF49D-A376-1E7A-90F6-64CFCC672ECD}"/>
                </a:ext>
              </a:extLst>
            </p:cNvPr>
            <p:cNvPicPr>
              <a:picLocks noChangeAspect="1" noChangeArrowheads="1"/>
            </p:cNvPicPr>
            <p:nvPr/>
          </p:nvPicPr>
          <p:blipFill>
            <a:blip r:embed="rId3" cstate="print"/>
            <a:srcRect/>
            <a:stretch>
              <a:fillRect/>
            </a:stretch>
          </p:blipFill>
          <p:spPr bwMode="auto">
            <a:xfrm>
              <a:off x="4429124" y="3000372"/>
              <a:ext cx="4143375" cy="2500312"/>
            </a:xfrm>
            <a:prstGeom prst="rect">
              <a:avLst/>
            </a:prstGeom>
            <a:noFill/>
            <a:ln w="9525">
              <a:solidFill>
                <a:schemeClr val="bg1"/>
              </a:solidFill>
              <a:miter lim="800000"/>
              <a:headEnd/>
              <a:tailEnd/>
            </a:ln>
          </p:spPr>
        </p:pic>
      </p:grpSp>
      <p:sp>
        <p:nvSpPr>
          <p:cNvPr id="7" name="Datumsplatzhalter 6">
            <a:extLst>
              <a:ext uri="{FF2B5EF4-FFF2-40B4-BE49-F238E27FC236}">
                <a16:creationId xmlns:a16="http://schemas.microsoft.com/office/drawing/2014/main" id="{7C3B2FDC-F17C-E8EA-33D8-861B788B72AB}"/>
              </a:ext>
            </a:extLst>
          </p:cNvPr>
          <p:cNvSpPr>
            <a:spLocks noGrp="1"/>
          </p:cNvSpPr>
          <p:nvPr>
            <p:ph type="dt" sz="half" idx="10"/>
          </p:nvPr>
        </p:nvSpPr>
        <p:spPr/>
        <p:txBody>
          <a:bodyPr/>
          <a:lstStyle/>
          <a:p>
            <a:pPr>
              <a:defRPr/>
            </a:pPr>
            <a:r>
              <a:rPr lang="de-DE"/>
              <a:t>Schulung 2025/2026</a:t>
            </a:r>
            <a:endParaRPr lang="de-DE" dirty="0"/>
          </a:p>
        </p:txBody>
      </p:sp>
      <p:sp>
        <p:nvSpPr>
          <p:cNvPr id="8" name="Foliennummernplatzhalter 7">
            <a:extLst>
              <a:ext uri="{FF2B5EF4-FFF2-40B4-BE49-F238E27FC236}">
                <a16:creationId xmlns:a16="http://schemas.microsoft.com/office/drawing/2014/main" id="{5E0502A9-86E6-F596-F73C-3E3D688B71AC}"/>
              </a:ext>
            </a:extLst>
          </p:cNvPr>
          <p:cNvSpPr>
            <a:spLocks noGrp="1"/>
          </p:cNvSpPr>
          <p:nvPr>
            <p:ph type="sldNum" sz="quarter" idx="11"/>
          </p:nvPr>
        </p:nvSpPr>
        <p:spPr/>
        <p:txBody>
          <a:bodyPr/>
          <a:lstStyle/>
          <a:p>
            <a:pPr>
              <a:defRPr/>
            </a:pPr>
            <a:fld id="{42020CB9-598F-41BD-B058-380FB38EF93E}" type="slidenum">
              <a:rPr lang="de-DE" smtClean="0"/>
              <a:pPr>
                <a:defRPr/>
              </a:pPr>
              <a:t>10</a:t>
            </a:fld>
            <a:endParaRPr lang="de-DE" dirty="0"/>
          </a:p>
        </p:txBody>
      </p:sp>
    </p:spTree>
    <p:extLst>
      <p:ext uri="{BB962C8B-B14F-4D97-AF65-F5344CB8AC3E}">
        <p14:creationId xmlns:p14="http://schemas.microsoft.com/office/powerpoint/2010/main" val="3260515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843AE-E711-B0DE-87F0-54D298C67C74}"/>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A2F33F25-1FDE-3821-6DE3-B4D46CE93BD2}"/>
              </a:ext>
            </a:extLst>
          </p:cNvPr>
          <p:cNvSpPr>
            <a:spLocks noGrp="1"/>
          </p:cNvSpPr>
          <p:nvPr>
            <p:ph type="title"/>
          </p:nvPr>
        </p:nvSpPr>
        <p:spPr/>
        <p:txBody>
          <a:bodyPr/>
          <a:lstStyle/>
          <a:p>
            <a:r>
              <a:rPr lang="de-DE" sz="2800" dirty="0"/>
              <a:t>Verkehrssicherungspflicht des Betreibers I</a:t>
            </a:r>
          </a:p>
        </p:txBody>
      </p:sp>
      <p:sp>
        <p:nvSpPr>
          <p:cNvPr id="2" name="Datumsplatzhalter 1">
            <a:extLst>
              <a:ext uri="{FF2B5EF4-FFF2-40B4-BE49-F238E27FC236}">
                <a16:creationId xmlns:a16="http://schemas.microsoft.com/office/drawing/2014/main" id="{E47CCB40-6563-66D7-A026-D4525319601A}"/>
              </a:ext>
            </a:extLst>
          </p:cNvPr>
          <p:cNvSpPr>
            <a:spLocks noGrp="1"/>
          </p:cNvSpPr>
          <p:nvPr>
            <p:ph type="dt" sz="half" idx="10"/>
          </p:nvPr>
        </p:nvSpPr>
        <p:spPr/>
        <p:txBody>
          <a:bodyPr/>
          <a:lstStyle/>
          <a:p>
            <a:pPr>
              <a:defRPr/>
            </a:pPr>
            <a:r>
              <a:rPr lang="de-DE"/>
              <a:t>Schulung 2025/2026</a:t>
            </a:r>
            <a:endParaRPr lang="de-DE" dirty="0"/>
          </a:p>
        </p:txBody>
      </p:sp>
      <p:sp>
        <p:nvSpPr>
          <p:cNvPr id="3" name="Foliennummernplatzhalter 2">
            <a:extLst>
              <a:ext uri="{FF2B5EF4-FFF2-40B4-BE49-F238E27FC236}">
                <a16:creationId xmlns:a16="http://schemas.microsoft.com/office/drawing/2014/main" id="{515896E7-FD15-ED87-E6BC-11ACCC831563}"/>
              </a:ext>
            </a:extLst>
          </p:cNvPr>
          <p:cNvSpPr>
            <a:spLocks noGrp="1"/>
          </p:cNvSpPr>
          <p:nvPr>
            <p:ph type="sldNum" sz="quarter" idx="12"/>
          </p:nvPr>
        </p:nvSpPr>
        <p:spPr/>
        <p:txBody>
          <a:bodyPr/>
          <a:lstStyle/>
          <a:p>
            <a:pPr>
              <a:defRPr/>
            </a:pPr>
            <a:fld id="{42020CB9-598F-41BD-B058-380FB38EF93E}" type="slidenum">
              <a:rPr lang="de-DE" smtClean="0"/>
              <a:pPr>
                <a:defRPr/>
              </a:pPr>
              <a:t>11</a:t>
            </a:fld>
            <a:endParaRPr lang="de-DE" dirty="0"/>
          </a:p>
        </p:txBody>
      </p:sp>
      <p:sp>
        <p:nvSpPr>
          <p:cNvPr id="6" name="Textplatzhalter 5">
            <a:extLst>
              <a:ext uri="{FF2B5EF4-FFF2-40B4-BE49-F238E27FC236}">
                <a16:creationId xmlns:a16="http://schemas.microsoft.com/office/drawing/2014/main" id="{8AE6570C-3E94-908D-416E-083E313E91B1}"/>
              </a:ext>
            </a:extLst>
          </p:cNvPr>
          <p:cNvSpPr>
            <a:spLocks noGrp="1"/>
          </p:cNvSpPr>
          <p:nvPr>
            <p:ph type="body" sz="quarter" idx="13"/>
          </p:nvPr>
        </p:nvSpPr>
        <p:spPr>
          <a:xfrm>
            <a:off x="529169" y="1556792"/>
            <a:ext cx="11399479" cy="5040560"/>
          </a:xfrm>
        </p:spPr>
        <p:txBody>
          <a:bodyPr/>
          <a:lstStyle/>
          <a:p>
            <a:pPr marL="0" indent="0" algn="ctr">
              <a:buNone/>
            </a:pPr>
            <a:r>
              <a:rPr lang="de-DE" b="1" dirty="0"/>
              <a:t>Die Verkehrssicherungspflicht verbleibt bei Beauftragung beim Auftraggeber</a:t>
            </a:r>
          </a:p>
          <a:p>
            <a:pPr marL="0" indent="0" algn="ctr">
              <a:buNone/>
            </a:pPr>
            <a:r>
              <a:rPr lang="de-DE" b="0" dirty="0"/>
              <a:t>Wenn die Fremdfirma den Auftrag alleine ausführt erhält sie die </a:t>
            </a:r>
            <a:r>
              <a:rPr lang="de-DE" b="0" dirty="0">
                <a:solidFill>
                  <a:schemeClr val="accent2"/>
                </a:solidFill>
              </a:rPr>
              <a:t>Sachherrschaft über den Arbeitsbereich</a:t>
            </a:r>
            <a:r>
              <a:rPr lang="de-DE" b="0" dirty="0">
                <a:solidFill>
                  <a:schemeClr val="accent1"/>
                </a:solidFill>
              </a:rPr>
              <a:t> bzw. die Baustelle. Der Betreiber bleibt jedoch im Sinne des § 823 BGB verkehrssicherungspflichtig. </a:t>
            </a:r>
          </a:p>
          <a:p>
            <a:pPr marL="0" indent="0" algn="ctr">
              <a:buNone/>
            </a:pPr>
            <a:r>
              <a:rPr lang="de-DE" b="0" dirty="0">
                <a:solidFill>
                  <a:schemeClr val="accent5"/>
                </a:solidFill>
                <a:sym typeface="Wingdings" panose="05000000000000000000" pitchFamily="2" charset="2"/>
              </a:rPr>
              <a:t></a:t>
            </a:r>
            <a:r>
              <a:rPr lang="de-DE" b="0" dirty="0">
                <a:sym typeface="Wingdings" panose="05000000000000000000" pitchFamily="2" charset="2"/>
              </a:rPr>
              <a:t> </a:t>
            </a:r>
            <a:r>
              <a:rPr lang="de-DE" b="0" dirty="0">
                <a:solidFill>
                  <a:schemeClr val="accent5"/>
                </a:solidFill>
                <a:sym typeface="Wingdings" panose="05000000000000000000" pitchFamily="2" charset="2"/>
              </a:rPr>
              <a:t>Er muss Dritte schützen, insbesondere auch Mitarbeiter der Fremdfirma!</a:t>
            </a:r>
            <a:endParaRPr lang="de-DE" b="0" dirty="0">
              <a:sym typeface="Wingdings" panose="05000000000000000000" pitchFamily="2" charset="2"/>
            </a:endParaRPr>
          </a:p>
          <a:p>
            <a:pPr marL="0" indent="0" algn="ctr">
              <a:buNone/>
            </a:pPr>
            <a:endParaRPr lang="de-DE" b="1" dirty="0">
              <a:sym typeface="Wingdings" panose="05000000000000000000" pitchFamily="2" charset="2"/>
            </a:endParaRPr>
          </a:p>
          <a:p>
            <a:pPr marL="0" indent="0" algn="ctr">
              <a:buNone/>
            </a:pPr>
            <a:endParaRPr lang="de-DE" b="1" dirty="0">
              <a:sym typeface="Wingdings" panose="05000000000000000000" pitchFamily="2" charset="2"/>
            </a:endParaRPr>
          </a:p>
          <a:p>
            <a:pPr marL="0" indent="0" algn="ctr">
              <a:buNone/>
            </a:pPr>
            <a:r>
              <a:rPr lang="de-DE" b="1" dirty="0">
                <a:sym typeface="Wingdings" panose="05000000000000000000" pitchFamily="2" charset="2"/>
              </a:rPr>
              <a:t>§ 823 BGB Verkehrssicherungspflicht</a:t>
            </a:r>
          </a:p>
          <a:p>
            <a:pPr marL="0" indent="0" algn="ctr">
              <a:buNone/>
            </a:pPr>
            <a:r>
              <a:rPr lang="de-DE" b="0" dirty="0">
                <a:solidFill>
                  <a:schemeClr val="accent2"/>
                </a:solidFill>
                <a:sym typeface="Wingdings" panose="05000000000000000000" pitchFamily="2" charset="2"/>
              </a:rPr>
              <a:t>Wer eine Gefahrenquelle schafft </a:t>
            </a:r>
            <a:r>
              <a:rPr lang="de-DE" b="0" dirty="0">
                <a:sym typeface="Wingdings" panose="05000000000000000000" pitchFamily="2" charset="2"/>
              </a:rPr>
              <a:t>oder sie in seinem Einflussbereich andauern lässt, muss im Rahmen des Zumutbaren die </a:t>
            </a:r>
            <a:r>
              <a:rPr lang="de-DE" b="0" dirty="0">
                <a:solidFill>
                  <a:schemeClr val="accent2"/>
                </a:solidFill>
                <a:sym typeface="Wingdings" panose="05000000000000000000" pitchFamily="2" charset="2"/>
              </a:rPr>
              <a:t>nötigen Sicherheitsvorkehrungen treffen</a:t>
            </a:r>
            <a:r>
              <a:rPr lang="de-DE" b="0" dirty="0">
                <a:sym typeface="Wingdings" panose="05000000000000000000" pitchFamily="2" charset="2"/>
              </a:rPr>
              <a:t>, damit sich die Gefahren nicht zum Schaden anderer Personen oder Sachen auswirken.</a:t>
            </a:r>
          </a:p>
          <a:p>
            <a:pPr marL="268288" indent="-268288"/>
            <a:endParaRPr lang="de-DE" dirty="0">
              <a:sym typeface="Wingdings" panose="05000000000000000000" pitchFamily="2" charset="2"/>
            </a:endParaRPr>
          </a:p>
          <a:p>
            <a:pPr marL="0" indent="0">
              <a:buNone/>
            </a:pPr>
            <a:endParaRPr lang="de-DE" dirty="0">
              <a:sym typeface="Wingdings" panose="05000000000000000000" pitchFamily="2" charset="2"/>
            </a:endParaRPr>
          </a:p>
        </p:txBody>
      </p:sp>
    </p:spTree>
    <p:extLst>
      <p:ext uri="{BB962C8B-B14F-4D97-AF65-F5344CB8AC3E}">
        <p14:creationId xmlns:p14="http://schemas.microsoft.com/office/powerpoint/2010/main" val="2939165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7368E-7102-05C5-B312-03F6DA53BBE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E088679-5A1F-DD59-51F9-387373809658}"/>
              </a:ext>
            </a:extLst>
          </p:cNvPr>
          <p:cNvSpPr>
            <a:spLocks noGrp="1"/>
          </p:cNvSpPr>
          <p:nvPr>
            <p:ph type="title"/>
          </p:nvPr>
        </p:nvSpPr>
        <p:spPr/>
        <p:txBody>
          <a:bodyPr/>
          <a:lstStyle/>
          <a:p>
            <a:r>
              <a:rPr lang="de-DE" dirty="0"/>
              <a:t>Verkehrssicherungspflicht des Betreibers II</a:t>
            </a:r>
            <a:endParaRPr lang="de-DE" sz="2800" dirty="0"/>
          </a:p>
        </p:txBody>
      </p:sp>
      <p:sp>
        <p:nvSpPr>
          <p:cNvPr id="3" name="Datumsplatzhalter 2">
            <a:extLst>
              <a:ext uri="{FF2B5EF4-FFF2-40B4-BE49-F238E27FC236}">
                <a16:creationId xmlns:a16="http://schemas.microsoft.com/office/drawing/2014/main" id="{56B8AE30-D0C5-8AEE-B8BE-730270897AD2}"/>
              </a:ext>
            </a:extLst>
          </p:cNvPr>
          <p:cNvSpPr>
            <a:spLocks noGrp="1"/>
          </p:cNvSpPr>
          <p:nvPr>
            <p:ph type="dt" sz="half" idx="10"/>
          </p:nvPr>
        </p:nvSpPr>
        <p:spPr/>
        <p:txBody>
          <a:bodyPr/>
          <a:lstStyle/>
          <a:p>
            <a:pPr>
              <a:defRPr/>
            </a:pPr>
            <a:r>
              <a:rPr lang="de-DE"/>
              <a:t>Schulung 2025/2026</a:t>
            </a:r>
            <a:endParaRPr lang="de-DE" dirty="0"/>
          </a:p>
        </p:txBody>
      </p:sp>
      <p:sp>
        <p:nvSpPr>
          <p:cNvPr id="4" name="Foliennummernplatzhalter 3">
            <a:extLst>
              <a:ext uri="{FF2B5EF4-FFF2-40B4-BE49-F238E27FC236}">
                <a16:creationId xmlns:a16="http://schemas.microsoft.com/office/drawing/2014/main" id="{8EB405BC-6545-EDE2-8C43-032FCAA74AC9}"/>
              </a:ext>
            </a:extLst>
          </p:cNvPr>
          <p:cNvSpPr>
            <a:spLocks noGrp="1"/>
          </p:cNvSpPr>
          <p:nvPr>
            <p:ph type="sldNum" sz="quarter" idx="12"/>
          </p:nvPr>
        </p:nvSpPr>
        <p:spPr/>
        <p:txBody>
          <a:bodyPr/>
          <a:lstStyle/>
          <a:p>
            <a:pPr>
              <a:defRPr/>
            </a:pPr>
            <a:fld id="{12AF9BAD-775A-4C64-ACE3-76CB4F6FA34E}" type="slidenum">
              <a:rPr lang="de-DE" smtClean="0"/>
              <a:pPr>
                <a:defRPr/>
              </a:pPr>
              <a:t>12</a:t>
            </a:fld>
            <a:endParaRPr lang="de-DE" dirty="0"/>
          </a:p>
        </p:txBody>
      </p:sp>
      <p:sp>
        <p:nvSpPr>
          <p:cNvPr id="5" name="Textplatzhalter 4">
            <a:extLst>
              <a:ext uri="{FF2B5EF4-FFF2-40B4-BE49-F238E27FC236}">
                <a16:creationId xmlns:a16="http://schemas.microsoft.com/office/drawing/2014/main" id="{F04D50EC-93BC-9E6D-FBCF-50F0F049B61C}"/>
              </a:ext>
            </a:extLst>
          </p:cNvPr>
          <p:cNvSpPr>
            <a:spLocks noGrp="1"/>
          </p:cNvSpPr>
          <p:nvPr>
            <p:ph type="body" sz="quarter" idx="13"/>
          </p:nvPr>
        </p:nvSpPr>
        <p:spPr>
          <a:xfrm>
            <a:off x="529170" y="1638536"/>
            <a:ext cx="11275182" cy="4536504"/>
          </a:xfrm>
        </p:spPr>
        <p:txBody>
          <a:bodyPr/>
          <a:lstStyle/>
          <a:p>
            <a:pPr marL="0" indent="0" algn="ctr">
              <a:buNone/>
            </a:pPr>
            <a:r>
              <a:rPr lang="de-DE" sz="1600" b="0" dirty="0"/>
              <a:t>Die Verkehrssicherungspflicht kann vertraglich zu Teilen auch auf Fremdfirmen übertragen werden allerdings verbleibt i.d.R. immer eine „sekundäre“ Verkehrssicherungspflichtlicht beim Betreiber: </a:t>
            </a:r>
          </a:p>
          <a:p>
            <a:pPr marL="0" indent="0" algn="ctr">
              <a:buNone/>
            </a:pPr>
            <a:r>
              <a:rPr lang="de-DE" sz="1600" dirty="0">
                <a:solidFill>
                  <a:schemeClr val="accent2"/>
                </a:solidFill>
              </a:rPr>
              <a:t>Der Betreiber ist verpflichtet eine geeignete und qualifizierte Firma auszuwählen und die Tätigkeiten auf seiner Anlage zu kontrollieren und zu überwachen.</a:t>
            </a:r>
          </a:p>
          <a:p>
            <a:pPr marL="0" lvl="1" indent="0" algn="ctr">
              <a:buNone/>
            </a:pPr>
            <a:r>
              <a:rPr lang="de-DE" sz="1600" dirty="0"/>
              <a:t>Zusätzlich zu dieser Verkehrssicherungspflicht ergeben sich aus den geltenden Gesetzen, Verordnungen und technischen Regeln weitere Pflichten, </a:t>
            </a:r>
            <a:r>
              <a:rPr lang="de-DE" sz="1600" dirty="0">
                <a:solidFill>
                  <a:schemeClr val="accent5"/>
                </a:solidFill>
              </a:rPr>
              <a:t>diese liegen nicht nur beim Betreiber und müssen unter allen Beteiligten abgestimmt werden (siehe rot gekennzeichnete Kästchen)</a:t>
            </a:r>
            <a:r>
              <a:rPr lang="de-DE" sz="1600" dirty="0"/>
              <a:t>!</a:t>
            </a:r>
          </a:p>
        </p:txBody>
      </p:sp>
      <p:sp>
        <p:nvSpPr>
          <p:cNvPr id="7" name="Rechteck 6">
            <a:extLst>
              <a:ext uri="{FF2B5EF4-FFF2-40B4-BE49-F238E27FC236}">
                <a16:creationId xmlns:a16="http://schemas.microsoft.com/office/drawing/2014/main" id="{B46D6204-F345-73BB-52AE-48E4D652CF6E}"/>
              </a:ext>
            </a:extLst>
          </p:cNvPr>
          <p:cNvSpPr/>
          <p:nvPr/>
        </p:nvSpPr>
        <p:spPr bwMode="auto">
          <a:xfrm>
            <a:off x="4847434" y="4359192"/>
            <a:ext cx="2497130" cy="648072"/>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rgbClr val="0082B0"/>
                </a:solidFill>
                <a:latin typeface="+mn-lt"/>
              </a:rPr>
              <a:t>Pflichten des </a:t>
            </a:r>
            <a:r>
              <a:rPr lang="de-DE" sz="1600" b="1" dirty="0">
                <a:solidFill>
                  <a:schemeClr val="accent5"/>
                </a:solidFill>
                <a:latin typeface="+mn-lt"/>
              </a:rPr>
              <a:t>Arbeitgebers</a:t>
            </a:r>
          </a:p>
        </p:txBody>
      </p:sp>
      <p:sp>
        <p:nvSpPr>
          <p:cNvPr id="14" name="Rechteck 13">
            <a:extLst>
              <a:ext uri="{FF2B5EF4-FFF2-40B4-BE49-F238E27FC236}">
                <a16:creationId xmlns:a16="http://schemas.microsoft.com/office/drawing/2014/main" id="{81C94881-4E4A-6AB2-2C07-6609A257BDD3}"/>
              </a:ext>
            </a:extLst>
          </p:cNvPr>
          <p:cNvSpPr/>
          <p:nvPr/>
        </p:nvSpPr>
        <p:spPr bwMode="auto">
          <a:xfrm>
            <a:off x="3570860" y="5799432"/>
            <a:ext cx="2160000" cy="792000"/>
          </a:xfrm>
          <a:prstGeom prst="rect">
            <a:avLst/>
          </a:prstGeom>
          <a:solidFill>
            <a:schemeClr val="accent5"/>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chemeClr val="bg1"/>
                </a:solidFill>
                <a:latin typeface="+mn-lt"/>
              </a:rPr>
              <a:t>Koordination</a:t>
            </a:r>
          </a:p>
        </p:txBody>
      </p:sp>
      <p:sp>
        <p:nvSpPr>
          <p:cNvPr id="15" name="Rechteck 14">
            <a:extLst>
              <a:ext uri="{FF2B5EF4-FFF2-40B4-BE49-F238E27FC236}">
                <a16:creationId xmlns:a16="http://schemas.microsoft.com/office/drawing/2014/main" id="{8CE3A2C2-E81B-A3D9-6242-5E0403EF4C35}"/>
              </a:ext>
            </a:extLst>
          </p:cNvPr>
          <p:cNvSpPr/>
          <p:nvPr/>
        </p:nvSpPr>
        <p:spPr bwMode="auto">
          <a:xfrm>
            <a:off x="6559074" y="5799352"/>
            <a:ext cx="2160000" cy="792000"/>
          </a:xfrm>
          <a:prstGeom prst="rect">
            <a:avLst/>
          </a:prstGeom>
          <a:solidFill>
            <a:schemeClr val="accent5"/>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chemeClr val="bg1"/>
                </a:solidFill>
                <a:latin typeface="+mn-lt"/>
              </a:rPr>
              <a:t>Gemeinsame GBU mit Abstimmung der Schutzmaßnahmen </a:t>
            </a:r>
          </a:p>
        </p:txBody>
      </p:sp>
      <p:sp>
        <p:nvSpPr>
          <p:cNvPr id="16" name="Rechteck 15">
            <a:extLst>
              <a:ext uri="{FF2B5EF4-FFF2-40B4-BE49-F238E27FC236}">
                <a16:creationId xmlns:a16="http://schemas.microsoft.com/office/drawing/2014/main" id="{2A378A58-D44C-A8D4-FFD8-562CC8DCD51D}"/>
              </a:ext>
            </a:extLst>
          </p:cNvPr>
          <p:cNvSpPr/>
          <p:nvPr/>
        </p:nvSpPr>
        <p:spPr bwMode="auto">
          <a:xfrm>
            <a:off x="1135980" y="5280669"/>
            <a:ext cx="2160000" cy="720000"/>
          </a:xfrm>
          <a:prstGeom prst="rect">
            <a:avLst/>
          </a:prstGeom>
          <a:solidFill>
            <a:schemeClr val="accent5"/>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chemeClr val="bg1"/>
                </a:solidFill>
                <a:latin typeface="+mn-lt"/>
              </a:rPr>
              <a:t> Aufsichtsführung</a:t>
            </a:r>
          </a:p>
        </p:txBody>
      </p:sp>
      <p:sp>
        <p:nvSpPr>
          <p:cNvPr id="17" name="Rechteck 16">
            <a:extLst>
              <a:ext uri="{FF2B5EF4-FFF2-40B4-BE49-F238E27FC236}">
                <a16:creationId xmlns:a16="http://schemas.microsoft.com/office/drawing/2014/main" id="{64441A1D-27F1-10F9-0F9D-3550F609A3C9}"/>
              </a:ext>
            </a:extLst>
          </p:cNvPr>
          <p:cNvSpPr/>
          <p:nvPr/>
        </p:nvSpPr>
        <p:spPr bwMode="auto">
          <a:xfrm>
            <a:off x="9084213" y="5280669"/>
            <a:ext cx="2160000" cy="720000"/>
          </a:xfrm>
          <a:prstGeom prst="rect">
            <a:avLst/>
          </a:prstGeom>
          <a:solidFill>
            <a:schemeClr val="accent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chemeClr val="bg1"/>
                </a:solidFill>
                <a:latin typeface="+mn-lt"/>
              </a:rPr>
              <a:t>Einweisung der Fremdfirma</a:t>
            </a:r>
          </a:p>
        </p:txBody>
      </p:sp>
      <p:sp>
        <p:nvSpPr>
          <p:cNvPr id="18" name="Rechteck 17">
            <a:extLst>
              <a:ext uri="{FF2B5EF4-FFF2-40B4-BE49-F238E27FC236}">
                <a16:creationId xmlns:a16="http://schemas.microsoft.com/office/drawing/2014/main" id="{A48C4FC2-7B23-1CD4-4A43-827A4800D07D}"/>
              </a:ext>
            </a:extLst>
          </p:cNvPr>
          <p:cNvSpPr/>
          <p:nvPr/>
        </p:nvSpPr>
        <p:spPr bwMode="auto">
          <a:xfrm>
            <a:off x="529169" y="4338092"/>
            <a:ext cx="2160000" cy="720000"/>
          </a:xfrm>
          <a:prstGeom prst="rect">
            <a:avLst/>
          </a:prstGeom>
          <a:solidFill>
            <a:schemeClr val="accent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chemeClr val="bg1"/>
                </a:solidFill>
                <a:latin typeface="+mn-lt"/>
              </a:rPr>
              <a:t>Auswahl der Fremdfirma</a:t>
            </a:r>
          </a:p>
        </p:txBody>
      </p:sp>
      <p:cxnSp>
        <p:nvCxnSpPr>
          <p:cNvPr id="20" name="Gerade Verbindung mit Pfeil 19">
            <a:extLst>
              <a:ext uri="{FF2B5EF4-FFF2-40B4-BE49-F238E27FC236}">
                <a16:creationId xmlns:a16="http://schemas.microsoft.com/office/drawing/2014/main" id="{DCF37579-73B0-F177-B698-3B0F2D5A45A2}"/>
              </a:ext>
            </a:extLst>
          </p:cNvPr>
          <p:cNvCxnSpPr>
            <a:cxnSpLocks/>
            <a:stCxn id="7" idx="1"/>
            <a:endCxn id="18" idx="3"/>
          </p:cNvCxnSpPr>
          <p:nvPr/>
        </p:nvCxnSpPr>
        <p:spPr bwMode="auto">
          <a:xfrm flipH="1">
            <a:off x="2689169" y="4683228"/>
            <a:ext cx="2158265" cy="1486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2" name="Gerade Verbindung mit Pfeil 21">
            <a:extLst>
              <a:ext uri="{FF2B5EF4-FFF2-40B4-BE49-F238E27FC236}">
                <a16:creationId xmlns:a16="http://schemas.microsoft.com/office/drawing/2014/main" id="{09521ABD-B6C6-D5F6-BDA9-4C4EB105349B}"/>
              </a:ext>
            </a:extLst>
          </p:cNvPr>
          <p:cNvCxnSpPr>
            <a:cxnSpLocks/>
            <a:endCxn id="16" idx="3"/>
          </p:cNvCxnSpPr>
          <p:nvPr/>
        </p:nvCxnSpPr>
        <p:spPr bwMode="auto">
          <a:xfrm flipH="1">
            <a:off x="3295980" y="5007264"/>
            <a:ext cx="1551454" cy="633405"/>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4" name="Gerade Verbindung mit Pfeil 23">
            <a:extLst>
              <a:ext uri="{FF2B5EF4-FFF2-40B4-BE49-F238E27FC236}">
                <a16:creationId xmlns:a16="http://schemas.microsoft.com/office/drawing/2014/main" id="{03DB8FAE-6385-778F-3165-0903B9403E0A}"/>
              </a:ext>
            </a:extLst>
          </p:cNvPr>
          <p:cNvCxnSpPr>
            <a:cxnSpLocks/>
            <a:stCxn id="7" idx="2"/>
            <a:endCxn id="14" idx="0"/>
          </p:cNvCxnSpPr>
          <p:nvPr/>
        </p:nvCxnSpPr>
        <p:spPr bwMode="auto">
          <a:xfrm flipH="1">
            <a:off x="4650860" y="5007264"/>
            <a:ext cx="1445139" cy="79216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6" name="Gerade Verbindung mit Pfeil 25">
            <a:extLst>
              <a:ext uri="{FF2B5EF4-FFF2-40B4-BE49-F238E27FC236}">
                <a16:creationId xmlns:a16="http://schemas.microsoft.com/office/drawing/2014/main" id="{033F5363-C825-79DE-0007-06DEA02D4DD9}"/>
              </a:ext>
            </a:extLst>
          </p:cNvPr>
          <p:cNvCxnSpPr>
            <a:cxnSpLocks/>
            <a:stCxn id="7" idx="3"/>
            <a:endCxn id="37" idx="1"/>
          </p:cNvCxnSpPr>
          <p:nvPr/>
        </p:nvCxnSpPr>
        <p:spPr bwMode="auto">
          <a:xfrm>
            <a:off x="7344564" y="4683228"/>
            <a:ext cx="2158265"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8" name="Gerade Verbindung mit Pfeil 27">
            <a:extLst>
              <a:ext uri="{FF2B5EF4-FFF2-40B4-BE49-F238E27FC236}">
                <a16:creationId xmlns:a16="http://schemas.microsoft.com/office/drawing/2014/main" id="{0FE2F6F6-AA7F-17AC-1939-025B7EC8F0B8}"/>
              </a:ext>
            </a:extLst>
          </p:cNvPr>
          <p:cNvCxnSpPr>
            <a:cxnSpLocks/>
            <a:endCxn id="17" idx="1"/>
          </p:cNvCxnSpPr>
          <p:nvPr/>
        </p:nvCxnSpPr>
        <p:spPr bwMode="auto">
          <a:xfrm>
            <a:off x="7344564" y="5007184"/>
            <a:ext cx="1739649" cy="633485"/>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37" name="Rechteck 36">
            <a:extLst>
              <a:ext uri="{FF2B5EF4-FFF2-40B4-BE49-F238E27FC236}">
                <a16:creationId xmlns:a16="http://schemas.microsoft.com/office/drawing/2014/main" id="{F23E2321-5189-E25F-DD9B-6D8256634C89}"/>
              </a:ext>
            </a:extLst>
          </p:cNvPr>
          <p:cNvSpPr/>
          <p:nvPr/>
        </p:nvSpPr>
        <p:spPr bwMode="auto">
          <a:xfrm>
            <a:off x="9502829" y="4323228"/>
            <a:ext cx="2160000" cy="720000"/>
          </a:xfrm>
          <a:prstGeom prst="rect">
            <a:avLst/>
          </a:prstGeom>
          <a:solidFill>
            <a:schemeClr val="accent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chemeClr val="bg1"/>
                </a:solidFill>
                <a:latin typeface="+mn-lt"/>
              </a:rPr>
              <a:t>Freigabe der Arbeiten</a:t>
            </a:r>
          </a:p>
        </p:txBody>
      </p:sp>
      <p:sp>
        <p:nvSpPr>
          <p:cNvPr id="19" name="Rechteck 18">
            <a:extLst>
              <a:ext uri="{FF2B5EF4-FFF2-40B4-BE49-F238E27FC236}">
                <a16:creationId xmlns:a16="http://schemas.microsoft.com/office/drawing/2014/main" id="{EE145633-35DE-FBF0-D121-2B25D15D998E}"/>
              </a:ext>
            </a:extLst>
          </p:cNvPr>
          <p:cNvSpPr/>
          <p:nvPr/>
        </p:nvSpPr>
        <p:spPr bwMode="auto">
          <a:xfrm>
            <a:off x="5016120" y="3573016"/>
            <a:ext cx="2160000" cy="648072"/>
          </a:xfrm>
          <a:prstGeom prst="rect">
            <a:avLst/>
          </a:prstGeom>
          <a:solidFill>
            <a:schemeClr val="accent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de-DE" sz="1600" b="1" dirty="0">
                <a:solidFill>
                  <a:schemeClr val="bg1"/>
                </a:solidFill>
                <a:latin typeface="+mn-lt"/>
              </a:rPr>
              <a:t>Kontrolle und Überwachung</a:t>
            </a:r>
          </a:p>
        </p:txBody>
      </p:sp>
      <p:cxnSp>
        <p:nvCxnSpPr>
          <p:cNvPr id="21" name="Gerade Verbindung mit Pfeil 20">
            <a:extLst>
              <a:ext uri="{FF2B5EF4-FFF2-40B4-BE49-F238E27FC236}">
                <a16:creationId xmlns:a16="http://schemas.microsoft.com/office/drawing/2014/main" id="{91B04A95-F432-35A6-99C0-B51A9E6830C5}"/>
              </a:ext>
            </a:extLst>
          </p:cNvPr>
          <p:cNvCxnSpPr>
            <a:cxnSpLocks/>
            <a:stCxn id="7" idx="0"/>
            <a:endCxn id="19" idx="2"/>
          </p:cNvCxnSpPr>
          <p:nvPr/>
        </p:nvCxnSpPr>
        <p:spPr bwMode="auto">
          <a:xfrm flipV="1">
            <a:off x="6095999" y="4221088"/>
            <a:ext cx="121" cy="13810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0" name="Gerade Verbindung mit Pfeil 9">
            <a:extLst>
              <a:ext uri="{FF2B5EF4-FFF2-40B4-BE49-F238E27FC236}">
                <a16:creationId xmlns:a16="http://schemas.microsoft.com/office/drawing/2014/main" id="{65BC3014-2AF0-5494-86C9-9735F153FE3C}"/>
              </a:ext>
            </a:extLst>
          </p:cNvPr>
          <p:cNvCxnSpPr>
            <a:cxnSpLocks/>
            <a:stCxn id="7" idx="2"/>
            <a:endCxn id="15" idx="0"/>
          </p:cNvCxnSpPr>
          <p:nvPr/>
        </p:nvCxnSpPr>
        <p:spPr bwMode="auto">
          <a:xfrm>
            <a:off x="6095999" y="5007264"/>
            <a:ext cx="1543075" cy="79208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2184753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9CAF7-82F9-821D-767B-1A54D041900E}"/>
            </a:ext>
          </a:extLst>
        </p:cNvPr>
        <p:cNvGrpSpPr/>
        <p:nvPr/>
      </p:nvGrpSpPr>
      <p:grpSpPr>
        <a:xfrm>
          <a:off x="0" y="0"/>
          <a:ext cx="0" cy="0"/>
          <a:chOff x="0" y="0"/>
          <a:chExt cx="0" cy="0"/>
        </a:xfrm>
      </p:grpSpPr>
      <p:grpSp>
        <p:nvGrpSpPr>
          <p:cNvPr id="2" name="Gruppieren 9">
            <a:extLst>
              <a:ext uri="{FF2B5EF4-FFF2-40B4-BE49-F238E27FC236}">
                <a16:creationId xmlns:a16="http://schemas.microsoft.com/office/drawing/2014/main" id="{6C435AB2-713B-EEB6-96CD-11BF82BA8C19}"/>
              </a:ext>
            </a:extLst>
          </p:cNvPr>
          <p:cNvGrpSpPr>
            <a:grpSpLocks/>
          </p:cNvGrpSpPr>
          <p:nvPr/>
        </p:nvGrpSpPr>
        <p:grpSpPr bwMode="auto">
          <a:xfrm>
            <a:off x="1703512" y="2143123"/>
            <a:ext cx="8784976" cy="2928937"/>
            <a:chOff x="357188" y="2786063"/>
            <a:chExt cx="8429625" cy="2928937"/>
          </a:xfrm>
        </p:grpSpPr>
        <p:sp>
          <p:nvSpPr>
            <p:cNvPr id="5" name="Rechteck 4">
              <a:extLst>
                <a:ext uri="{FF2B5EF4-FFF2-40B4-BE49-F238E27FC236}">
                  <a16:creationId xmlns:a16="http://schemas.microsoft.com/office/drawing/2014/main" id="{DA8C2C1C-A5BC-8FB6-657A-D8800D5AFB30}"/>
                </a:ext>
              </a:extLst>
            </p:cNvPr>
            <p:cNvSpPr/>
            <p:nvPr/>
          </p:nvSpPr>
          <p:spPr bwMode="auto">
            <a:xfrm>
              <a:off x="357188" y="2786063"/>
              <a:ext cx="8429625" cy="2928937"/>
            </a:xfrm>
            <a:prstGeom prst="rect">
              <a:avLst/>
            </a:prstGeom>
            <a:solidFill>
              <a:schemeClr val="bg1">
                <a:lumMod val="95000"/>
              </a:schemeClr>
            </a:solidFill>
            <a:ln w="9525" cap="flat" cmpd="sng" algn="ctr">
              <a:solidFill>
                <a:schemeClr val="accent1"/>
              </a:solidFill>
              <a:prstDash val="sysDash"/>
              <a:round/>
              <a:headEnd type="none" w="med" len="med"/>
              <a:tailEnd type="none" w="med" len="med"/>
            </a:ln>
            <a:effectLst/>
          </p:spPr>
          <p:txBody>
            <a:bodyPr anchor="ctr"/>
            <a:lstStyle/>
            <a:p>
              <a:pPr eaLnBrk="0" hangingPunct="0">
                <a:spcBef>
                  <a:spcPts val="600"/>
                </a:spcBef>
                <a:spcAft>
                  <a:spcPts val="600"/>
                </a:spcAft>
                <a:defRPr/>
              </a:pPr>
              <a:endParaRPr lang="de-DE" sz="2000" dirty="0">
                <a:solidFill>
                  <a:schemeClr val="accent2"/>
                </a:solidFill>
                <a:ea typeface="ＭＳ Ｐゴシック" charset="-128"/>
                <a:cs typeface="ＭＳ Ｐゴシック"/>
              </a:endParaRPr>
            </a:p>
          </p:txBody>
        </p:sp>
        <p:sp>
          <p:nvSpPr>
            <p:cNvPr id="17412" name="Rechteck 6">
              <a:extLst>
                <a:ext uri="{FF2B5EF4-FFF2-40B4-BE49-F238E27FC236}">
                  <a16:creationId xmlns:a16="http://schemas.microsoft.com/office/drawing/2014/main" id="{9110E717-7E75-9D78-50FA-BB9223F880D1}"/>
                </a:ext>
              </a:extLst>
            </p:cNvPr>
            <p:cNvSpPr>
              <a:spLocks noChangeArrowheads="1"/>
            </p:cNvSpPr>
            <p:nvPr/>
          </p:nvSpPr>
          <p:spPr bwMode="auto">
            <a:xfrm>
              <a:off x="4357688" y="2928938"/>
              <a:ext cx="4286250" cy="2643187"/>
            </a:xfrm>
            <a:prstGeom prst="rect">
              <a:avLst/>
            </a:prstGeom>
            <a:solidFill>
              <a:schemeClr val="bg1"/>
            </a:solidFill>
            <a:ln w="9525" algn="ctr">
              <a:solidFill>
                <a:schemeClr val="accent1"/>
              </a:solidFill>
              <a:round/>
              <a:headEnd/>
              <a:tailEnd/>
            </a:ln>
          </p:spPr>
          <p:txBody>
            <a:bodyPr/>
            <a:lstStyle/>
            <a:p>
              <a:pPr eaLnBrk="0" hangingPunct="0"/>
              <a:endParaRPr lang="de-DE" altLang="de-DE">
                <a:solidFill>
                  <a:schemeClr val="accent2"/>
                </a:solidFill>
              </a:endParaRPr>
            </a:p>
          </p:txBody>
        </p:sp>
        <p:sp>
          <p:nvSpPr>
            <p:cNvPr id="17413" name="Rechteck 9">
              <a:extLst>
                <a:ext uri="{FF2B5EF4-FFF2-40B4-BE49-F238E27FC236}">
                  <a16:creationId xmlns:a16="http://schemas.microsoft.com/office/drawing/2014/main" id="{9C2E00DA-962E-7EE6-20B3-0A804D3A88FD}"/>
                </a:ext>
              </a:extLst>
            </p:cNvPr>
            <p:cNvSpPr>
              <a:spLocks noChangeArrowheads="1"/>
            </p:cNvSpPr>
            <p:nvPr/>
          </p:nvSpPr>
          <p:spPr bwMode="auto">
            <a:xfrm>
              <a:off x="428334" y="2847805"/>
              <a:ext cx="3714750" cy="2643187"/>
            </a:xfrm>
            <a:prstGeom prst="rect">
              <a:avLst/>
            </a:prstGeom>
            <a:solidFill>
              <a:schemeClr val="bg1"/>
            </a:solidFill>
            <a:ln w="9525" algn="ctr">
              <a:solidFill>
                <a:schemeClr val="accent1"/>
              </a:solidFill>
              <a:round/>
              <a:headEnd/>
              <a:tailEnd/>
            </a:ln>
          </p:spPr>
          <p:txBody>
            <a:bodyPr anchor="ctr"/>
            <a:lstStyle/>
            <a:p>
              <a:pPr algn="ctr">
                <a:spcBef>
                  <a:spcPts val="600"/>
                </a:spcBef>
                <a:spcAft>
                  <a:spcPts val="600"/>
                </a:spcAft>
              </a:pPr>
              <a:r>
                <a:rPr lang="de-DE" altLang="en-US" sz="2800" b="1" dirty="0">
                  <a:solidFill>
                    <a:schemeClr val="accent1"/>
                  </a:solidFill>
                  <a:latin typeface="+mj-lt"/>
                </a:rPr>
                <a:t>Pflichten und Vergabe von Verantwortlichkeiten im Detail</a:t>
              </a:r>
              <a:endParaRPr lang="de-DE" altLang="de-DE" sz="800" dirty="0">
                <a:latin typeface="+mj-lt"/>
              </a:endParaRPr>
            </a:p>
          </p:txBody>
        </p:sp>
        <p:pic>
          <p:nvPicPr>
            <p:cNvPr id="17414" name="Picture 8">
              <a:extLst>
                <a:ext uri="{FF2B5EF4-FFF2-40B4-BE49-F238E27FC236}">
                  <a16:creationId xmlns:a16="http://schemas.microsoft.com/office/drawing/2014/main" id="{07E6525F-446F-CEA2-D619-C8958223A54F}"/>
                </a:ext>
              </a:extLst>
            </p:cNvPr>
            <p:cNvPicPr>
              <a:picLocks noChangeAspect="1" noChangeArrowheads="1"/>
            </p:cNvPicPr>
            <p:nvPr/>
          </p:nvPicPr>
          <p:blipFill>
            <a:blip r:embed="rId3" cstate="print"/>
            <a:srcRect/>
            <a:stretch>
              <a:fillRect/>
            </a:stretch>
          </p:blipFill>
          <p:spPr bwMode="auto">
            <a:xfrm>
              <a:off x="4429124" y="3000372"/>
              <a:ext cx="4143375" cy="2500312"/>
            </a:xfrm>
            <a:prstGeom prst="rect">
              <a:avLst/>
            </a:prstGeom>
            <a:noFill/>
            <a:ln w="9525">
              <a:solidFill>
                <a:schemeClr val="bg1"/>
              </a:solidFill>
              <a:miter lim="800000"/>
              <a:headEnd/>
              <a:tailEnd/>
            </a:ln>
          </p:spPr>
        </p:pic>
      </p:grpSp>
      <p:sp>
        <p:nvSpPr>
          <p:cNvPr id="7" name="Datumsplatzhalter 6">
            <a:extLst>
              <a:ext uri="{FF2B5EF4-FFF2-40B4-BE49-F238E27FC236}">
                <a16:creationId xmlns:a16="http://schemas.microsoft.com/office/drawing/2014/main" id="{84E893F3-E05C-A876-DFA6-A6A711A2BDCF}"/>
              </a:ext>
            </a:extLst>
          </p:cNvPr>
          <p:cNvSpPr>
            <a:spLocks noGrp="1"/>
          </p:cNvSpPr>
          <p:nvPr>
            <p:ph type="dt" sz="half" idx="10"/>
          </p:nvPr>
        </p:nvSpPr>
        <p:spPr/>
        <p:txBody>
          <a:bodyPr/>
          <a:lstStyle/>
          <a:p>
            <a:pPr>
              <a:defRPr/>
            </a:pPr>
            <a:r>
              <a:rPr lang="de-DE"/>
              <a:t>Schulung 2025/2026</a:t>
            </a:r>
            <a:endParaRPr lang="de-DE" dirty="0"/>
          </a:p>
        </p:txBody>
      </p:sp>
      <p:sp>
        <p:nvSpPr>
          <p:cNvPr id="8" name="Foliennummernplatzhalter 7">
            <a:extLst>
              <a:ext uri="{FF2B5EF4-FFF2-40B4-BE49-F238E27FC236}">
                <a16:creationId xmlns:a16="http://schemas.microsoft.com/office/drawing/2014/main" id="{82A01E10-63CC-C88F-6F96-FDCEB09AF6AF}"/>
              </a:ext>
            </a:extLst>
          </p:cNvPr>
          <p:cNvSpPr>
            <a:spLocks noGrp="1"/>
          </p:cNvSpPr>
          <p:nvPr>
            <p:ph type="sldNum" sz="quarter" idx="11"/>
          </p:nvPr>
        </p:nvSpPr>
        <p:spPr/>
        <p:txBody>
          <a:bodyPr/>
          <a:lstStyle/>
          <a:p>
            <a:pPr>
              <a:defRPr/>
            </a:pPr>
            <a:fld id="{42020CB9-598F-41BD-B058-380FB38EF93E}" type="slidenum">
              <a:rPr lang="de-DE" smtClean="0"/>
              <a:pPr>
                <a:defRPr/>
              </a:pPr>
              <a:t>13</a:t>
            </a:fld>
            <a:endParaRPr lang="de-DE" dirty="0"/>
          </a:p>
        </p:txBody>
      </p:sp>
    </p:spTree>
    <p:extLst>
      <p:ext uri="{BB962C8B-B14F-4D97-AF65-F5344CB8AC3E}">
        <p14:creationId xmlns:p14="http://schemas.microsoft.com/office/powerpoint/2010/main" val="1940853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Auswahl der Fremdfirma</a:t>
            </a:r>
            <a:br>
              <a:rPr lang="de-DE" dirty="0"/>
            </a:br>
            <a:r>
              <a:rPr lang="de-DE" sz="2000" dirty="0">
                <a:solidFill>
                  <a:schemeClr val="accent2"/>
                </a:solidFill>
              </a:rPr>
              <a:t>GefStoffV § 15 / TRGS 529 Nr. 4.2.10</a:t>
            </a:r>
          </a:p>
        </p:txBody>
      </p:sp>
      <p:sp>
        <p:nvSpPr>
          <p:cNvPr id="3" name="Datumsplatzhalter 2"/>
          <p:cNvSpPr>
            <a:spLocks noGrp="1"/>
          </p:cNvSpPr>
          <p:nvPr>
            <p:ph type="dt" sz="half" idx="10"/>
          </p:nvPr>
        </p:nvSpPr>
        <p:spPr/>
        <p:txBody>
          <a:bodyPr/>
          <a:lstStyle/>
          <a:p>
            <a:pPr>
              <a:defRPr/>
            </a:pPr>
            <a:r>
              <a:rPr lang="de-DE"/>
              <a:t>Schulung 2025/2026</a:t>
            </a:r>
            <a:endParaRPr lang="de-DE" dirty="0"/>
          </a:p>
        </p:txBody>
      </p:sp>
      <p:sp>
        <p:nvSpPr>
          <p:cNvPr id="4" name="Foliennummernplatzhalter 3"/>
          <p:cNvSpPr>
            <a:spLocks noGrp="1"/>
          </p:cNvSpPr>
          <p:nvPr>
            <p:ph type="sldNum" sz="quarter" idx="12"/>
          </p:nvPr>
        </p:nvSpPr>
        <p:spPr/>
        <p:txBody>
          <a:bodyPr/>
          <a:lstStyle/>
          <a:p>
            <a:pPr>
              <a:defRPr/>
            </a:pPr>
            <a:fld id="{12AF9BAD-775A-4C64-ACE3-76CB4F6FA34E}" type="slidenum">
              <a:rPr lang="de-DE" smtClean="0"/>
              <a:pPr>
                <a:defRPr/>
              </a:pPr>
              <a:t>14</a:t>
            </a:fld>
            <a:endParaRPr lang="de-DE" dirty="0"/>
          </a:p>
        </p:txBody>
      </p:sp>
      <p:sp>
        <p:nvSpPr>
          <p:cNvPr id="5" name="Textplatzhalter 4"/>
          <p:cNvSpPr>
            <a:spLocks noGrp="1"/>
          </p:cNvSpPr>
          <p:nvPr>
            <p:ph type="body" sz="quarter" idx="13"/>
          </p:nvPr>
        </p:nvSpPr>
        <p:spPr>
          <a:xfrm>
            <a:off x="529169" y="1556792"/>
            <a:ext cx="11399479" cy="4752528"/>
          </a:xfrm>
        </p:spPr>
        <p:txBody>
          <a:bodyPr/>
          <a:lstStyle/>
          <a:p>
            <a:pPr marL="0" indent="0">
              <a:buNone/>
            </a:pPr>
            <a:r>
              <a:rPr lang="de-DE" sz="1800" b="1" dirty="0"/>
              <a:t>Anforderungen an die Qualifikation </a:t>
            </a:r>
            <a:r>
              <a:rPr lang="de-DE" sz="1800" b="1" dirty="0">
                <a:solidFill>
                  <a:schemeClr val="accent5"/>
                </a:solidFill>
              </a:rPr>
              <a:t>gemäß TRGS 529</a:t>
            </a:r>
          </a:p>
          <a:p>
            <a:pPr marL="342900" indent="-342900">
              <a:buFont typeface="Arial" panose="020B0604020202020204" pitchFamily="34" charset="0"/>
              <a:buChar char="•"/>
            </a:pPr>
            <a:r>
              <a:rPr lang="de-DE" sz="1600" b="0" dirty="0"/>
              <a:t>Soll eine Fremdfirma Tätigkeiten mit Gefahrstoffen durchführen, ist der Arbeitgeber als Auftraggeber dafür verantwortlich, dass nur solche Arbeitgeber herangezogen werden, die über die erforderlichen </a:t>
            </a:r>
            <a:r>
              <a:rPr lang="de-DE" sz="1600" b="0" dirty="0">
                <a:solidFill>
                  <a:schemeClr val="accent5"/>
                </a:solidFill>
              </a:rPr>
              <a:t>Befähigungen, Fachkenntnisse und Erfahrungen </a:t>
            </a:r>
            <a:r>
              <a:rPr lang="de-DE" sz="1600" b="0" dirty="0"/>
              <a:t>verfügen.</a:t>
            </a:r>
          </a:p>
          <a:p>
            <a:pPr marL="342900" indent="-342900">
              <a:buFont typeface="Arial" panose="020B0604020202020204" pitchFamily="34" charset="0"/>
              <a:buChar char="•"/>
            </a:pPr>
            <a:r>
              <a:rPr lang="de-DE" sz="1600" b="0" dirty="0"/>
              <a:t>Im Sinne der TRGS 529 sind dies insbesondere Tätigkeiten in oder neben explosionsgefährdeten Bereichen sowie Tätigkeiten, bei denen Biogas freigesetzt werden kann, z.B.</a:t>
            </a:r>
          </a:p>
          <a:p>
            <a:pPr marL="701675" lvl="1" indent="-342900"/>
            <a:r>
              <a:rPr lang="de-DE" sz="1400" dirty="0"/>
              <a:t>Instandhaltungsarbeiten am Folienspeicher</a:t>
            </a:r>
          </a:p>
          <a:p>
            <a:pPr marL="701675" lvl="1" indent="-342900"/>
            <a:r>
              <a:rPr lang="de-DE" sz="1400" dirty="0"/>
              <a:t>Arbeiten an der Gasinstallation und an Gasleitungen,</a:t>
            </a:r>
          </a:p>
          <a:p>
            <a:pPr marL="701675" lvl="1" indent="-342900"/>
            <a:r>
              <a:rPr lang="de-DE" sz="1400" dirty="0"/>
              <a:t>Instandhaltungsarbeiten an Tauchmotorrührwerken,</a:t>
            </a:r>
          </a:p>
          <a:p>
            <a:pPr marL="701675" lvl="1" indent="-342900"/>
            <a:r>
              <a:rPr lang="de-DE" sz="1400" dirty="0"/>
              <a:t>Aktivkohlewechsel,</a:t>
            </a:r>
          </a:p>
          <a:p>
            <a:pPr marL="701675" lvl="1" indent="-342900"/>
            <a:r>
              <a:rPr lang="de-DE" sz="1400" dirty="0"/>
              <a:t>Arbeiten an Gärbehältern</a:t>
            </a:r>
            <a:endParaRPr lang="de-DE" sz="1000" dirty="0"/>
          </a:p>
          <a:p>
            <a:pPr marL="0" lvl="1" indent="0">
              <a:buNone/>
            </a:pPr>
            <a:r>
              <a:rPr lang="de-DE" sz="1600" b="1" dirty="0">
                <a:solidFill>
                  <a:schemeClr val="accent1"/>
                </a:solidFill>
                <a:sym typeface="Wingdings" panose="05000000000000000000" pitchFamily="2" charset="2"/>
              </a:rPr>
              <a:t> </a:t>
            </a:r>
            <a:r>
              <a:rPr lang="de-DE" sz="1600" b="1" dirty="0">
                <a:solidFill>
                  <a:schemeClr val="accent1"/>
                </a:solidFill>
              </a:rPr>
              <a:t>Dies gilt aber auch für alle anderen Tätigkeiten, für die eine spezielle Qualifikation erforderlich ist!</a:t>
            </a:r>
          </a:p>
          <a:p>
            <a:pPr marL="0" lvl="1" indent="0">
              <a:buNone/>
            </a:pPr>
            <a:endParaRPr lang="de-DE" sz="800" b="1" dirty="0">
              <a:solidFill>
                <a:schemeClr val="accent1"/>
              </a:solidFill>
            </a:endParaRPr>
          </a:p>
          <a:p>
            <a:pPr marL="0" lvl="1" indent="0">
              <a:buNone/>
            </a:pPr>
            <a:r>
              <a:rPr lang="de-DE" sz="1600" b="1" u="sng" dirty="0">
                <a:solidFill>
                  <a:schemeClr val="accent5"/>
                </a:solidFill>
              </a:rPr>
              <a:t>Der Betreiber der Biogasanlage muss von Ihrer Firma Nachweise einfordern, halten Sie diese bereit oder stellen Sie die Qualifikationsnachweise z.B. auch auf Ihrer Homepage ein!</a:t>
            </a:r>
          </a:p>
          <a:p>
            <a:pPr marL="0" lvl="1" indent="0">
              <a:buNone/>
            </a:pPr>
            <a:r>
              <a:rPr lang="de-DE" sz="1600" dirty="0">
                <a:solidFill>
                  <a:schemeClr val="accent1"/>
                </a:solidFill>
              </a:rPr>
              <a:t>Referenzlisten, Teilnahme an Schulungen/Seminaren, besondere Qualifikationsnachweise (z.B. TRGS 529/TRAS 120, Zertifizierung Rohrleitungsbau DVGW GW 301, WHG-Fachbetrieb, Gefährdungsbeurteilung, Arbeits-/Betriebsanweisungen für das vorgesehene Arbeitsverfahren, Schweißerschein, Qualifikationen für Tätigkeiten an elektrischen Anlagen, etc.)</a:t>
            </a:r>
          </a:p>
          <a:p>
            <a:endParaRPr lang="de-DE" dirty="0"/>
          </a:p>
        </p:txBody>
      </p:sp>
      <p:pic>
        <p:nvPicPr>
          <p:cNvPr id="11" name="Grafik 10" descr="Klassenzimmer mit einfarbiger Füllung">
            <a:extLst>
              <a:ext uri="{FF2B5EF4-FFF2-40B4-BE49-F238E27FC236}">
                <a16:creationId xmlns:a16="http://schemas.microsoft.com/office/drawing/2014/main" id="{B08E68D0-D9D8-D78E-D0E8-CCEEC96154E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88088" y="3278633"/>
            <a:ext cx="770382" cy="770382"/>
          </a:xfrm>
          <a:prstGeom prst="rect">
            <a:avLst/>
          </a:prstGeom>
        </p:spPr>
      </p:pic>
      <p:pic>
        <p:nvPicPr>
          <p:cNvPr id="12" name="Grafik 11" descr="Liste mit einfarbiger Füllung">
            <a:extLst>
              <a:ext uri="{FF2B5EF4-FFF2-40B4-BE49-F238E27FC236}">
                <a16:creationId xmlns:a16="http://schemas.microsoft.com/office/drawing/2014/main" id="{5689EBA2-54CE-1D0B-F42C-18F282DFD4C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10809" y="3284984"/>
            <a:ext cx="770382" cy="770382"/>
          </a:xfrm>
          <a:prstGeom prst="rect">
            <a:avLst/>
          </a:prstGeom>
        </p:spPr>
      </p:pic>
      <p:pic>
        <p:nvPicPr>
          <p:cNvPr id="13" name="Grafik 12" descr="Menüband mit einfarbiger Füllung">
            <a:extLst>
              <a:ext uri="{FF2B5EF4-FFF2-40B4-BE49-F238E27FC236}">
                <a16:creationId xmlns:a16="http://schemas.microsoft.com/office/drawing/2014/main" id="{F81B9069-50D2-E793-0E5D-197545747E7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049346" y="3303384"/>
            <a:ext cx="770382" cy="770382"/>
          </a:xfrm>
          <a:prstGeom prst="rect">
            <a:avLst/>
          </a:prstGeom>
        </p:spPr>
      </p:pic>
      <p:sp>
        <p:nvSpPr>
          <p:cNvPr id="7" name="Textfeld 6">
            <a:extLst>
              <a:ext uri="{FF2B5EF4-FFF2-40B4-BE49-F238E27FC236}">
                <a16:creationId xmlns:a16="http://schemas.microsoft.com/office/drawing/2014/main" id="{C85BFC6C-3329-FD3B-9BE1-2B1F3DC61EFF}"/>
              </a:ext>
            </a:extLst>
          </p:cNvPr>
          <p:cNvSpPr txBox="1"/>
          <p:nvPr/>
        </p:nvSpPr>
        <p:spPr>
          <a:xfrm>
            <a:off x="8884305" y="3494547"/>
            <a:ext cx="3456384" cy="338554"/>
          </a:xfrm>
          <a:prstGeom prst="rect">
            <a:avLst/>
          </a:prstGeom>
          <a:noFill/>
        </p:spPr>
        <p:txBody>
          <a:bodyPr wrap="square" rtlCol="0">
            <a:spAutoFit/>
          </a:bodyPr>
          <a:lstStyle/>
          <a:p>
            <a:r>
              <a:rPr lang="de-DE" sz="1600" dirty="0">
                <a:solidFill>
                  <a:schemeClr val="accent5"/>
                </a:solidFill>
                <a:latin typeface="+mn-lt"/>
              </a:rPr>
              <a:t>A-003-04 Qualifikationsanforderungen</a:t>
            </a:r>
          </a:p>
        </p:txBody>
      </p:sp>
    </p:spTree>
    <p:extLst>
      <p:ext uri="{BB962C8B-B14F-4D97-AF65-F5344CB8AC3E}">
        <p14:creationId xmlns:p14="http://schemas.microsoft.com/office/powerpoint/2010/main" val="1783234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82BCD5-7580-458C-2375-ADC49BA03F61}"/>
              </a:ext>
            </a:extLst>
          </p:cNvPr>
          <p:cNvSpPr>
            <a:spLocks noGrp="1"/>
          </p:cNvSpPr>
          <p:nvPr>
            <p:ph type="title"/>
          </p:nvPr>
        </p:nvSpPr>
        <p:spPr/>
        <p:txBody>
          <a:bodyPr/>
          <a:lstStyle/>
          <a:p>
            <a:r>
              <a:rPr lang="de-DE" dirty="0"/>
              <a:t>Aufsichtsführung</a:t>
            </a:r>
            <a:br>
              <a:rPr lang="de-DE" dirty="0"/>
            </a:br>
            <a:r>
              <a:rPr lang="de-DE" sz="2000" dirty="0">
                <a:solidFill>
                  <a:schemeClr val="accent2"/>
                </a:solidFill>
              </a:rPr>
              <a:t>TRGS 529 Nr. 7.3</a:t>
            </a:r>
            <a:endParaRPr lang="de-DE" sz="2000" dirty="0"/>
          </a:p>
        </p:txBody>
      </p:sp>
      <p:sp>
        <p:nvSpPr>
          <p:cNvPr id="3" name="Datumsplatzhalter 2">
            <a:extLst>
              <a:ext uri="{FF2B5EF4-FFF2-40B4-BE49-F238E27FC236}">
                <a16:creationId xmlns:a16="http://schemas.microsoft.com/office/drawing/2014/main" id="{EC85DB51-673C-3C84-8839-941F3B2D0E6A}"/>
              </a:ext>
            </a:extLst>
          </p:cNvPr>
          <p:cNvSpPr>
            <a:spLocks noGrp="1"/>
          </p:cNvSpPr>
          <p:nvPr>
            <p:ph type="dt" sz="half" idx="10"/>
          </p:nvPr>
        </p:nvSpPr>
        <p:spPr>
          <a:xfrm>
            <a:off x="431373" y="6284168"/>
            <a:ext cx="2976331" cy="457200"/>
          </a:xfrm>
        </p:spPr>
        <p:txBody>
          <a:bodyPr/>
          <a:lstStyle/>
          <a:p>
            <a:pPr>
              <a:defRPr/>
            </a:pPr>
            <a:r>
              <a:rPr lang="de-DE"/>
              <a:t>Schulung 2025/2026</a:t>
            </a:r>
            <a:endParaRPr lang="de-DE" dirty="0"/>
          </a:p>
        </p:txBody>
      </p:sp>
      <p:sp>
        <p:nvSpPr>
          <p:cNvPr id="4" name="Foliennummernplatzhalter 3">
            <a:extLst>
              <a:ext uri="{FF2B5EF4-FFF2-40B4-BE49-F238E27FC236}">
                <a16:creationId xmlns:a16="http://schemas.microsoft.com/office/drawing/2014/main" id="{166107A1-3652-78B7-C22D-8F54D11AF378}"/>
              </a:ext>
            </a:extLst>
          </p:cNvPr>
          <p:cNvSpPr>
            <a:spLocks noGrp="1"/>
          </p:cNvSpPr>
          <p:nvPr>
            <p:ph type="sldNum" sz="quarter" idx="12"/>
          </p:nvPr>
        </p:nvSpPr>
        <p:spPr/>
        <p:txBody>
          <a:bodyPr/>
          <a:lstStyle/>
          <a:p>
            <a:pPr>
              <a:defRPr/>
            </a:pPr>
            <a:fld id="{12AF9BAD-775A-4C64-ACE3-76CB4F6FA34E}" type="slidenum">
              <a:rPr lang="de-DE" smtClean="0"/>
              <a:pPr>
                <a:defRPr/>
              </a:pPr>
              <a:t>15</a:t>
            </a:fld>
            <a:endParaRPr lang="de-DE" dirty="0"/>
          </a:p>
        </p:txBody>
      </p:sp>
      <p:sp>
        <p:nvSpPr>
          <p:cNvPr id="5" name="Textplatzhalter 4">
            <a:extLst>
              <a:ext uri="{FF2B5EF4-FFF2-40B4-BE49-F238E27FC236}">
                <a16:creationId xmlns:a16="http://schemas.microsoft.com/office/drawing/2014/main" id="{87E7EEBA-58CB-5575-4C99-392249D451A8}"/>
              </a:ext>
            </a:extLst>
          </p:cNvPr>
          <p:cNvSpPr>
            <a:spLocks noGrp="1"/>
          </p:cNvSpPr>
          <p:nvPr>
            <p:ph type="body" sz="quarter" idx="13"/>
          </p:nvPr>
        </p:nvSpPr>
        <p:spPr/>
        <p:txBody>
          <a:bodyPr/>
          <a:lstStyle/>
          <a:p>
            <a:r>
              <a:rPr lang="de-DE" sz="1800" b="0" dirty="0">
                <a:solidFill>
                  <a:schemeClr val="accent5"/>
                </a:solidFill>
                <a:ea typeface="Calibri" panose="020F0502020204030204" pitchFamily="34" charset="0"/>
              </a:rPr>
              <a:t>Exkurs Aufsichtsführung: Wann wird diese benötigt?</a:t>
            </a:r>
          </a:p>
          <a:p>
            <a:r>
              <a:rPr lang="de-DE" sz="1800" b="0" dirty="0"/>
              <a:t>Werden </a:t>
            </a:r>
            <a:r>
              <a:rPr lang="de-DE" sz="1800" b="0" dirty="0">
                <a:solidFill>
                  <a:schemeClr val="accent5"/>
                </a:solidFill>
              </a:rPr>
              <a:t>gefährliche Arbeiten </a:t>
            </a:r>
            <a:r>
              <a:rPr lang="de-DE" sz="1800" b="0" dirty="0"/>
              <a:t>gemäß § 8 DGUV V1 durchgeführt, z.B.</a:t>
            </a:r>
          </a:p>
          <a:p>
            <a:pPr marL="642937" indent="-285750">
              <a:buFont typeface="Arial" panose="020B0604020202020204" pitchFamily="34" charset="0"/>
              <a:buChar char="•"/>
            </a:pPr>
            <a:r>
              <a:rPr lang="de-DE" sz="1600" b="0" dirty="0"/>
              <a:t>Arbeiten mit Absturzgefahr,</a:t>
            </a:r>
          </a:p>
          <a:p>
            <a:pPr marL="642937" indent="-285750">
              <a:buFont typeface="Arial" panose="020B0604020202020204" pitchFamily="34" charset="0"/>
              <a:buChar char="•"/>
            </a:pPr>
            <a:r>
              <a:rPr lang="de-DE" sz="1600" b="0" dirty="0"/>
              <a:t>Instandhaltungsarbeiten in oder neben Ex- Bereichen,</a:t>
            </a:r>
          </a:p>
          <a:p>
            <a:pPr marL="642937" indent="-285750">
              <a:buFont typeface="Arial" panose="020B0604020202020204" pitchFamily="34" charset="0"/>
              <a:buChar char="•"/>
            </a:pPr>
            <a:r>
              <a:rPr lang="de-DE" sz="1600" b="0" dirty="0"/>
              <a:t>Arbeiten an Gasleitungen und Rohrleitungen</a:t>
            </a:r>
          </a:p>
          <a:p>
            <a:pPr marL="642937" indent="-285750">
              <a:buFont typeface="Arial" panose="020B0604020202020204" pitchFamily="34" charset="0"/>
              <a:buChar char="•"/>
            </a:pPr>
            <a:r>
              <a:rPr lang="de-DE" sz="1600" b="0" dirty="0"/>
              <a:t>Arbeiten in engen Räumen oder Behältern,</a:t>
            </a:r>
          </a:p>
          <a:p>
            <a:r>
              <a:rPr lang="de-DE" sz="1800" b="0" dirty="0"/>
              <a:t>muss eine </a:t>
            </a:r>
            <a:r>
              <a:rPr lang="de-DE" sz="1800" b="0" dirty="0">
                <a:solidFill>
                  <a:schemeClr val="accent5"/>
                </a:solidFill>
              </a:rPr>
              <a:t>zuverlässige, mit der Arbeit vertraute </a:t>
            </a:r>
            <a:r>
              <a:rPr lang="de-DE" sz="1800" b="0" u="sng" dirty="0">
                <a:solidFill>
                  <a:schemeClr val="accent5"/>
                </a:solidFill>
              </a:rPr>
              <a:t>Person</a:t>
            </a:r>
            <a:r>
              <a:rPr lang="de-DE" sz="1800" b="0" dirty="0">
                <a:solidFill>
                  <a:schemeClr val="accent5"/>
                </a:solidFill>
              </a:rPr>
              <a:t> Aufsicht führen</a:t>
            </a:r>
            <a:r>
              <a:rPr lang="de-DE" sz="1800" b="0" dirty="0"/>
              <a:t>.</a:t>
            </a:r>
          </a:p>
          <a:p>
            <a:endParaRPr lang="de-DE" b="0" dirty="0"/>
          </a:p>
          <a:p>
            <a:endParaRPr lang="de-DE" b="0" dirty="0"/>
          </a:p>
          <a:p>
            <a:endParaRPr lang="de-DE" b="0" dirty="0"/>
          </a:p>
          <a:p>
            <a:endParaRPr lang="de-DE" sz="800" b="0" dirty="0"/>
          </a:p>
          <a:p>
            <a:r>
              <a:rPr lang="de-DE" sz="1600" b="0" dirty="0">
                <a:solidFill>
                  <a:schemeClr val="accent5"/>
                </a:solidFill>
              </a:rPr>
              <a:t>Wenn Sie als Fachfirma gefährliche Tätigkeiten durchführen, müssen Ihre Mitarbeitenden sich mit dem Arbeitsverfahren, den zu beachtenden Rechtsvorschriften und den Gefährdungen und Schutzmaßnahmen auskennen! Das ist zumeist auch ein Grund, warum der Biogasanlagenbetreiber Sie beauftragt! Daher sollten Sie als Fachfirma in der Regel auch den Aufsichtführenden für gefährliche Tätigkeiten stellen!</a:t>
            </a:r>
          </a:p>
          <a:p>
            <a:endParaRPr lang="de-DE" dirty="0"/>
          </a:p>
        </p:txBody>
      </p:sp>
      <p:sp>
        <p:nvSpPr>
          <p:cNvPr id="6" name="Ellipse 5">
            <a:extLst>
              <a:ext uri="{FF2B5EF4-FFF2-40B4-BE49-F238E27FC236}">
                <a16:creationId xmlns:a16="http://schemas.microsoft.com/office/drawing/2014/main" id="{29845281-1051-6B6D-0E06-7FE0E17B7606}"/>
              </a:ext>
            </a:extLst>
          </p:cNvPr>
          <p:cNvSpPr/>
          <p:nvPr/>
        </p:nvSpPr>
        <p:spPr>
          <a:xfrm>
            <a:off x="10734238" y="2593119"/>
            <a:ext cx="1080120" cy="504056"/>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Ellipse 6">
            <a:extLst>
              <a:ext uri="{FF2B5EF4-FFF2-40B4-BE49-F238E27FC236}">
                <a16:creationId xmlns:a16="http://schemas.microsoft.com/office/drawing/2014/main" id="{C56C399E-E7A5-B59A-0391-59AE720C5B9D}"/>
              </a:ext>
            </a:extLst>
          </p:cNvPr>
          <p:cNvSpPr/>
          <p:nvPr/>
        </p:nvSpPr>
        <p:spPr>
          <a:xfrm>
            <a:off x="10158174" y="2305087"/>
            <a:ext cx="1080120" cy="792088"/>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Ellipse 7">
            <a:extLst>
              <a:ext uri="{FF2B5EF4-FFF2-40B4-BE49-F238E27FC236}">
                <a16:creationId xmlns:a16="http://schemas.microsoft.com/office/drawing/2014/main" id="{045777D9-5B05-87FD-3615-2C1D7D7ADDD9}"/>
              </a:ext>
            </a:extLst>
          </p:cNvPr>
          <p:cNvSpPr/>
          <p:nvPr/>
        </p:nvSpPr>
        <p:spPr>
          <a:xfrm>
            <a:off x="9510102" y="2233079"/>
            <a:ext cx="1080120" cy="792088"/>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Ellipse 8">
            <a:extLst>
              <a:ext uri="{FF2B5EF4-FFF2-40B4-BE49-F238E27FC236}">
                <a16:creationId xmlns:a16="http://schemas.microsoft.com/office/drawing/2014/main" id="{009D7A04-7901-7722-75A1-2BDE9F059E16}"/>
              </a:ext>
            </a:extLst>
          </p:cNvPr>
          <p:cNvSpPr/>
          <p:nvPr/>
        </p:nvSpPr>
        <p:spPr>
          <a:xfrm>
            <a:off x="8718014" y="2668009"/>
            <a:ext cx="1080120" cy="792088"/>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0" name="Gruppieren 36">
            <a:extLst>
              <a:ext uri="{FF2B5EF4-FFF2-40B4-BE49-F238E27FC236}">
                <a16:creationId xmlns:a16="http://schemas.microsoft.com/office/drawing/2014/main" id="{0943A0E1-2F6A-2D79-3D1B-35E38239DADE}"/>
              </a:ext>
            </a:extLst>
          </p:cNvPr>
          <p:cNvGrpSpPr/>
          <p:nvPr/>
        </p:nvGrpSpPr>
        <p:grpSpPr>
          <a:xfrm>
            <a:off x="9798134" y="2271961"/>
            <a:ext cx="1720410" cy="714219"/>
            <a:chOff x="4723798" y="4343276"/>
            <a:chExt cx="1720410" cy="714219"/>
          </a:xfrm>
        </p:grpSpPr>
        <p:sp>
          <p:nvSpPr>
            <p:cNvPr id="11" name="Oval 1101">
              <a:extLst>
                <a:ext uri="{FF2B5EF4-FFF2-40B4-BE49-F238E27FC236}">
                  <a16:creationId xmlns:a16="http://schemas.microsoft.com/office/drawing/2014/main" id="{AD323E6A-FF2A-C57F-DE16-E3AFC8BD6D64}"/>
                </a:ext>
              </a:extLst>
            </p:cNvPr>
            <p:cNvSpPr>
              <a:spLocks noChangeArrowheads="1"/>
            </p:cNvSpPr>
            <p:nvPr/>
          </p:nvSpPr>
          <p:spPr bwMode="auto">
            <a:xfrm>
              <a:off x="4723798" y="4343276"/>
              <a:ext cx="594360" cy="433388"/>
            </a:xfrm>
            <a:prstGeom prst="ellipse">
              <a:avLst/>
            </a:prstGeom>
            <a:solidFill>
              <a:srgbClr val="92D050"/>
            </a:solidFill>
            <a:ln w="9525">
              <a:solidFill>
                <a:schemeClr val="tx1"/>
              </a:solidFill>
              <a:round/>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sp>
          <p:nvSpPr>
            <p:cNvPr id="12" name="Rectangle 1102">
              <a:extLst>
                <a:ext uri="{FF2B5EF4-FFF2-40B4-BE49-F238E27FC236}">
                  <a16:creationId xmlns:a16="http://schemas.microsoft.com/office/drawing/2014/main" id="{31730E12-5485-489B-FF36-876079B16207}"/>
                </a:ext>
              </a:extLst>
            </p:cNvPr>
            <p:cNvSpPr>
              <a:spLocks noChangeArrowheads="1"/>
            </p:cNvSpPr>
            <p:nvPr/>
          </p:nvSpPr>
          <p:spPr bwMode="auto">
            <a:xfrm>
              <a:off x="4723798" y="4575819"/>
              <a:ext cx="594360" cy="309563"/>
            </a:xfrm>
            <a:prstGeom prst="rect">
              <a:avLst/>
            </a:prstGeom>
            <a:solidFill>
              <a:schemeClr val="bg1">
                <a:lumMod val="75000"/>
              </a:schemeClr>
            </a:solidFill>
            <a:ln w="9525">
              <a:solidFill>
                <a:schemeClr val="tx1"/>
              </a:solidFill>
              <a:miter lim="800000"/>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grpSp>
          <p:nvGrpSpPr>
            <p:cNvPr id="13" name="Gruppieren 240">
              <a:extLst>
                <a:ext uri="{FF2B5EF4-FFF2-40B4-BE49-F238E27FC236}">
                  <a16:creationId xmlns:a16="http://schemas.microsoft.com/office/drawing/2014/main" id="{47AAAFC5-3F2D-B1AF-8E9F-828D26B76CB8}"/>
                </a:ext>
              </a:extLst>
            </p:cNvPr>
            <p:cNvGrpSpPr/>
            <p:nvPr/>
          </p:nvGrpSpPr>
          <p:grpSpPr>
            <a:xfrm>
              <a:off x="5238655" y="4622624"/>
              <a:ext cx="748883" cy="309563"/>
              <a:chOff x="5580112" y="2423170"/>
              <a:chExt cx="914400" cy="762000"/>
            </a:xfrm>
          </p:grpSpPr>
          <p:sp>
            <p:nvSpPr>
              <p:cNvPr id="15" name="Oval 1101">
                <a:extLst>
                  <a:ext uri="{FF2B5EF4-FFF2-40B4-BE49-F238E27FC236}">
                    <a16:creationId xmlns:a16="http://schemas.microsoft.com/office/drawing/2014/main" id="{A450EC97-3DF7-F359-C243-577C4504770E}"/>
                  </a:ext>
                </a:extLst>
              </p:cNvPr>
              <p:cNvSpPr>
                <a:spLocks noChangeArrowheads="1"/>
              </p:cNvSpPr>
              <p:nvPr/>
            </p:nvSpPr>
            <p:spPr bwMode="auto">
              <a:xfrm>
                <a:off x="5580112" y="2423170"/>
                <a:ext cx="914400" cy="666750"/>
              </a:xfrm>
              <a:prstGeom prst="ellipse">
                <a:avLst/>
              </a:prstGeom>
              <a:solidFill>
                <a:srgbClr val="92D050"/>
              </a:solidFill>
              <a:ln w="9525">
                <a:solidFill>
                  <a:schemeClr val="tx1"/>
                </a:solidFill>
                <a:round/>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sp>
            <p:nvSpPr>
              <p:cNvPr id="16" name="Rectangle 1102">
                <a:extLst>
                  <a:ext uri="{FF2B5EF4-FFF2-40B4-BE49-F238E27FC236}">
                    <a16:creationId xmlns:a16="http://schemas.microsoft.com/office/drawing/2014/main" id="{851D5614-2035-E521-A9F8-37DB433D4026}"/>
                  </a:ext>
                </a:extLst>
              </p:cNvPr>
              <p:cNvSpPr>
                <a:spLocks noChangeArrowheads="1"/>
              </p:cNvSpPr>
              <p:nvPr/>
            </p:nvSpPr>
            <p:spPr bwMode="auto">
              <a:xfrm>
                <a:off x="5580112" y="2708920"/>
                <a:ext cx="914400" cy="476250"/>
              </a:xfrm>
              <a:prstGeom prst="rect">
                <a:avLst/>
              </a:prstGeom>
              <a:solidFill>
                <a:schemeClr val="bg1">
                  <a:lumMod val="75000"/>
                </a:schemeClr>
              </a:solidFill>
              <a:ln w="9525">
                <a:solidFill>
                  <a:schemeClr val="tx1"/>
                </a:solidFill>
                <a:miter lim="800000"/>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grpSp>
        <p:sp>
          <p:nvSpPr>
            <p:cNvPr id="14" name="AutoShape 1107">
              <a:extLst>
                <a:ext uri="{FF2B5EF4-FFF2-40B4-BE49-F238E27FC236}">
                  <a16:creationId xmlns:a16="http://schemas.microsoft.com/office/drawing/2014/main" id="{9B246B88-D929-9B9D-A494-816B350873A6}"/>
                </a:ext>
              </a:extLst>
            </p:cNvPr>
            <p:cNvSpPr>
              <a:spLocks noChangeArrowheads="1"/>
            </p:cNvSpPr>
            <p:nvPr/>
          </p:nvSpPr>
          <p:spPr bwMode="auto">
            <a:xfrm>
              <a:off x="5800318" y="4809845"/>
              <a:ext cx="643890" cy="247650"/>
            </a:xfrm>
            <a:prstGeom prst="can">
              <a:avLst>
                <a:gd name="adj" fmla="val 25000"/>
              </a:avLst>
            </a:prstGeom>
            <a:solidFill>
              <a:schemeClr val="bg1">
                <a:lumMod val="75000"/>
              </a:schemeClr>
            </a:solidFill>
            <a:ln w="9525">
              <a:solidFill>
                <a:schemeClr val="tx1"/>
              </a:solidFill>
              <a:round/>
              <a:headEnd/>
              <a:tailEnd/>
            </a:ln>
            <a:scene3d>
              <a:camera prst="orthographicFront"/>
              <a:lightRig rig="threePt" dir="t"/>
            </a:scene3d>
            <a:sp3d prstMaterial="softEdge"/>
          </p:spPr>
          <p:txBody>
            <a:bodyPr wrap="none" anchor="ctr"/>
            <a:lstStyle/>
            <a:p>
              <a:endParaRPr lang="de-DE" sz="1800">
                <a:latin typeface="Calibri" pitchFamily="34" charset="0"/>
              </a:endParaRPr>
            </a:p>
          </p:txBody>
        </p:sp>
      </p:grpSp>
      <p:sp>
        <p:nvSpPr>
          <p:cNvPr id="17" name="AutoShape 1107">
            <a:extLst>
              <a:ext uri="{FF2B5EF4-FFF2-40B4-BE49-F238E27FC236}">
                <a16:creationId xmlns:a16="http://schemas.microsoft.com/office/drawing/2014/main" id="{91777BB9-0358-8647-056D-6C4C10BBC4F7}"/>
              </a:ext>
            </a:extLst>
          </p:cNvPr>
          <p:cNvSpPr>
            <a:spLocks noChangeArrowheads="1"/>
          </p:cNvSpPr>
          <p:nvPr/>
        </p:nvSpPr>
        <p:spPr bwMode="auto">
          <a:xfrm>
            <a:off x="8934038" y="2559993"/>
            <a:ext cx="720080" cy="381000"/>
          </a:xfrm>
          <a:prstGeom prst="can">
            <a:avLst>
              <a:gd name="adj" fmla="val 25000"/>
            </a:avLst>
          </a:prstGeom>
          <a:solidFill>
            <a:schemeClr val="bg1">
              <a:lumMod val="75000"/>
            </a:schemeClr>
          </a:solidFill>
          <a:ln w="9525">
            <a:solidFill>
              <a:schemeClr val="tx1"/>
            </a:solidFill>
            <a:round/>
            <a:headEnd/>
            <a:tailEnd/>
          </a:ln>
          <a:scene3d>
            <a:camera prst="orthographicFront"/>
            <a:lightRig rig="threePt" dir="t"/>
          </a:scene3d>
          <a:sp3d prstMaterial="softEdge"/>
        </p:spPr>
        <p:txBody>
          <a:bodyPr wrap="none" anchor="ctr"/>
          <a:lstStyle/>
          <a:p>
            <a:endParaRPr lang="de-DE" sz="1800">
              <a:latin typeface="Calibri" pitchFamily="34" charset="0"/>
            </a:endParaRPr>
          </a:p>
        </p:txBody>
      </p:sp>
      <p:pic>
        <p:nvPicPr>
          <p:cNvPr id="18" name="Grafik 17" descr="Bauarbeiterin mit einfarbiger Füllung">
            <a:extLst>
              <a:ext uri="{FF2B5EF4-FFF2-40B4-BE49-F238E27FC236}">
                <a16:creationId xmlns:a16="http://schemas.microsoft.com/office/drawing/2014/main" id="{7993271A-F198-AE86-608C-BDA4149605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37847" y="1584156"/>
            <a:ext cx="914400" cy="914400"/>
          </a:xfrm>
          <a:prstGeom prst="rect">
            <a:avLst/>
          </a:prstGeom>
        </p:spPr>
      </p:pic>
      <p:pic>
        <p:nvPicPr>
          <p:cNvPr id="19" name="Grafik 18" descr="Gruppe von Männern Silhouette">
            <a:extLst>
              <a:ext uri="{FF2B5EF4-FFF2-40B4-BE49-F238E27FC236}">
                <a16:creationId xmlns:a16="http://schemas.microsoft.com/office/drawing/2014/main" id="{DB171485-F3FC-DD77-815D-F0E5BE1F2EF3}"/>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584027" y="2888045"/>
            <a:ext cx="384987" cy="384987"/>
          </a:xfrm>
          <a:prstGeom prst="rect">
            <a:avLst/>
          </a:prstGeom>
        </p:spPr>
      </p:pic>
      <p:cxnSp>
        <p:nvCxnSpPr>
          <p:cNvPr id="20" name="Gerade Verbindung mit Pfeil 19">
            <a:extLst>
              <a:ext uri="{FF2B5EF4-FFF2-40B4-BE49-F238E27FC236}">
                <a16:creationId xmlns:a16="http://schemas.microsoft.com/office/drawing/2014/main" id="{85F22C1A-3225-17C0-C1D0-A1FE722D7EF4}"/>
              </a:ext>
            </a:extLst>
          </p:cNvPr>
          <p:cNvCxnSpPr>
            <a:cxnSpLocks/>
          </p:cNvCxnSpPr>
          <p:nvPr/>
        </p:nvCxnSpPr>
        <p:spPr bwMode="auto">
          <a:xfrm flipH="1">
            <a:off x="10969014" y="2228188"/>
            <a:ext cx="312979" cy="477161"/>
          </a:xfrm>
          <a:prstGeom prst="straightConnector1">
            <a:avLst/>
          </a:prstGeom>
          <a:solidFill>
            <a:schemeClr val="accent1"/>
          </a:solidFill>
          <a:ln w="15875" cap="flat" cmpd="sng" algn="ctr">
            <a:solidFill>
              <a:schemeClr val="accent5"/>
            </a:solidFill>
            <a:prstDash val="solid"/>
            <a:round/>
            <a:headEnd type="none" w="med" len="med"/>
            <a:tailEnd type="triangle"/>
          </a:ln>
          <a:effectLst/>
        </p:spPr>
      </p:cxnSp>
      <p:pic>
        <p:nvPicPr>
          <p:cNvPr id="21" name="Grafik 20" descr="Baubarrikade Silhouette">
            <a:extLst>
              <a:ext uri="{FF2B5EF4-FFF2-40B4-BE49-F238E27FC236}">
                <a16:creationId xmlns:a16="http://schemas.microsoft.com/office/drawing/2014/main" id="{1F82F008-8905-DB62-D10B-4109F32D11B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148174" y="2915141"/>
            <a:ext cx="457200" cy="457200"/>
          </a:xfrm>
          <a:prstGeom prst="rect">
            <a:avLst/>
          </a:prstGeom>
        </p:spPr>
      </p:pic>
      <p:pic>
        <p:nvPicPr>
          <p:cNvPr id="22" name="Grafik 21" descr="Baubarrikade Silhouette">
            <a:extLst>
              <a:ext uri="{FF2B5EF4-FFF2-40B4-BE49-F238E27FC236}">
                <a16:creationId xmlns:a16="http://schemas.microsoft.com/office/drawing/2014/main" id="{F8087F9F-F078-5FE9-38A6-6FD7F4884B5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554329" y="3160776"/>
            <a:ext cx="457200" cy="457200"/>
          </a:xfrm>
          <a:prstGeom prst="rect">
            <a:avLst/>
          </a:prstGeom>
        </p:spPr>
      </p:pic>
      <p:pic>
        <p:nvPicPr>
          <p:cNvPr id="23" name="Grafik 22" descr="Baubarrikade Silhouette">
            <a:extLst>
              <a:ext uri="{FF2B5EF4-FFF2-40B4-BE49-F238E27FC236}">
                <a16:creationId xmlns:a16="http://schemas.microsoft.com/office/drawing/2014/main" id="{91A07122-F0B5-EE94-C972-48061554103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950262" y="2954004"/>
            <a:ext cx="457200" cy="457200"/>
          </a:xfrm>
          <a:prstGeom prst="rect">
            <a:avLst/>
          </a:prstGeom>
        </p:spPr>
      </p:pic>
      <p:pic>
        <p:nvPicPr>
          <p:cNvPr id="24" name="Grafik 23" descr="Gruppe von Männern Silhouette">
            <a:extLst>
              <a:ext uri="{FF2B5EF4-FFF2-40B4-BE49-F238E27FC236}">
                <a16:creationId xmlns:a16="http://schemas.microsoft.com/office/drawing/2014/main" id="{E83E0A5A-820C-3DD3-B960-A55E0CF47F40}"/>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554329" y="1991722"/>
            <a:ext cx="384987" cy="384987"/>
          </a:xfrm>
          <a:prstGeom prst="rect">
            <a:avLst/>
          </a:prstGeom>
        </p:spPr>
      </p:pic>
      <p:pic>
        <p:nvPicPr>
          <p:cNvPr id="25" name="Grafik 24" descr="Gruppe von Männern Silhouette">
            <a:extLst>
              <a:ext uri="{FF2B5EF4-FFF2-40B4-BE49-F238E27FC236}">
                <a16:creationId xmlns:a16="http://schemas.microsoft.com/office/drawing/2014/main" id="{7C47E440-3E72-CBA6-9610-773B63B68EC2}"/>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229075" y="2139002"/>
            <a:ext cx="384987" cy="384987"/>
          </a:xfrm>
          <a:prstGeom prst="rect">
            <a:avLst/>
          </a:prstGeom>
        </p:spPr>
      </p:pic>
      <p:pic>
        <p:nvPicPr>
          <p:cNvPr id="26" name="Grafik 25" descr="Gruppe von Männern Silhouette">
            <a:extLst>
              <a:ext uri="{FF2B5EF4-FFF2-40B4-BE49-F238E27FC236}">
                <a16:creationId xmlns:a16="http://schemas.microsoft.com/office/drawing/2014/main" id="{8046A4F3-CB49-613D-CDB5-3A28A16BB66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71653" y="3019273"/>
            <a:ext cx="384987" cy="384987"/>
          </a:xfrm>
          <a:prstGeom prst="rect">
            <a:avLst/>
          </a:prstGeom>
        </p:spPr>
      </p:pic>
      <p:sp>
        <p:nvSpPr>
          <p:cNvPr id="27" name="Ellipse 26">
            <a:extLst>
              <a:ext uri="{FF2B5EF4-FFF2-40B4-BE49-F238E27FC236}">
                <a16:creationId xmlns:a16="http://schemas.microsoft.com/office/drawing/2014/main" id="{DD17C99B-FE40-E688-7A27-11291C12FEEE}"/>
              </a:ext>
            </a:extLst>
          </p:cNvPr>
          <p:cNvSpPr/>
          <p:nvPr/>
        </p:nvSpPr>
        <p:spPr bwMode="auto">
          <a:xfrm>
            <a:off x="10106633" y="2682732"/>
            <a:ext cx="1322738" cy="962292"/>
          </a:xfrm>
          <a:prstGeom prst="ellipse">
            <a:avLst/>
          </a:prstGeom>
          <a:noFill/>
          <a:ln w="22225" cap="flat" cmpd="sng" algn="ctr">
            <a:solidFill>
              <a:schemeClr val="accent5"/>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1600" b="0" i="0" u="none" strike="noStrike" cap="none" normalizeH="0" baseline="0" dirty="0" err="1">
              <a:ln>
                <a:noFill/>
              </a:ln>
              <a:solidFill>
                <a:srgbClr val="0082B0"/>
              </a:solidFill>
              <a:effectLst/>
              <a:latin typeface="+mn-lt"/>
              <a:ea typeface="ＭＳ Ｐゴシック" pitchFamily="1" charset="-128"/>
            </a:endParaRPr>
          </a:p>
        </p:txBody>
      </p:sp>
      <p:sp>
        <p:nvSpPr>
          <p:cNvPr id="28" name="Rechteck 27">
            <a:extLst>
              <a:ext uri="{FF2B5EF4-FFF2-40B4-BE49-F238E27FC236}">
                <a16:creationId xmlns:a16="http://schemas.microsoft.com/office/drawing/2014/main" id="{48BCA0FD-28EB-926A-A921-8196A7EFA210}"/>
              </a:ext>
            </a:extLst>
          </p:cNvPr>
          <p:cNvSpPr/>
          <p:nvPr/>
        </p:nvSpPr>
        <p:spPr bwMode="auto">
          <a:xfrm>
            <a:off x="5889028" y="3966103"/>
            <a:ext cx="4023396" cy="784303"/>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de-DE" sz="1400" dirty="0">
                <a:solidFill>
                  <a:srgbClr val="0082B0"/>
                </a:solidFill>
                <a:latin typeface="Arial" panose="020B0604020202020204" pitchFamily="34" charset="0"/>
                <a:cs typeface="Arial" panose="020B0604020202020204" pitchFamily="34" charset="0"/>
              </a:rPr>
              <a:t>Trägt Arbeitgeberverantwortung gemäß § 13 ArbSchG</a:t>
            </a:r>
          </a:p>
        </p:txBody>
      </p:sp>
      <p:sp>
        <p:nvSpPr>
          <p:cNvPr id="29" name="Rechteck 28">
            <a:extLst>
              <a:ext uri="{FF2B5EF4-FFF2-40B4-BE49-F238E27FC236}">
                <a16:creationId xmlns:a16="http://schemas.microsoft.com/office/drawing/2014/main" id="{F674B5C7-DA05-D5DE-10BF-644DDA12B2F6}"/>
              </a:ext>
            </a:extLst>
          </p:cNvPr>
          <p:cNvSpPr/>
          <p:nvPr/>
        </p:nvSpPr>
        <p:spPr bwMode="auto">
          <a:xfrm>
            <a:off x="1617248" y="3962207"/>
            <a:ext cx="4023396" cy="784303"/>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73038" indent="-173038">
              <a:buFont typeface="Arial" panose="020B0604020202020204" pitchFamily="34" charset="0"/>
              <a:buChar char="•"/>
            </a:pPr>
            <a:r>
              <a:rPr lang="de-DE" sz="1400" dirty="0">
                <a:solidFill>
                  <a:srgbClr val="0082B0"/>
                </a:solidFill>
                <a:latin typeface="Arial" panose="020B0604020202020204" pitchFamily="34" charset="0"/>
                <a:cs typeface="Arial" panose="020B0604020202020204" pitchFamily="34" charset="0"/>
              </a:rPr>
              <a:t>Den zu beachtenden Rechtsvorschriften</a:t>
            </a:r>
          </a:p>
          <a:p>
            <a:pPr marL="173038" indent="-173038">
              <a:buFont typeface="Arial" panose="020B0604020202020204" pitchFamily="34" charset="0"/>
              <a:buChar char="•"/>
            </a:pPr>
            <a:r>
              <a:rPr lang="de-DE" sz="1400" dirty="0">
                <a:solidFill>
                  <a:srgbClr val="0082B0"/>
                </a:solidFill>
                <a:latin typeface="Arial" panose="020B0604020202020204" pitchFamily="34" charset="0"/>
                <a:cs typeface="Arial" panose="020B0604020202020204" pitchFamily="34" charset="0"/>
              </a:rPr>
              <a:t>Dem Arbeitsverfahren</a:t>
            </a:r>
          </a:p>
          <a:p>
            <a:pPr marL="173038" indent="-173038">
              <a:buFont typeface="Arial" panose="020B0604020202020204" pitchFamily="34" charset="0"/>
              <a:buChar char="•"/>
            </a:pPr>
            <a:r>
              <a:rPr lang="de-DE" sz="1400" dirty="0">
                <a:solidFill>
                  <a:srgbClr val="0082B0"/>
                </a:solidFill>
                <a:latin typeface="Arial" panose="020B0604020202020204" pitchFamily="34" charset="0"/>
                <a:cs typeface="Arial" panose="020B0604020202020204" pitchFamily="34" charset="0"/>
              </a:rPr>
              <a:t>Den Gefährdungen und Schutzmaßnahmen</a:t>
            </a:r>
          </a:p>
        </p:txBody>
      </p:sp>
      <p:cxnSp>
        <p:nvCxnSpPr>
          <p:cNvPr id="30" name="Gerade Verbindung mit Pfeil 29">
            <a:extLst>
              <a:ext uri="{FF2B5EF4-FFF2-40B4-BE49-F238E27FC236}">
                <a16:creationId xmlns:a16="http://schemas.microsoft.com/office/drawing/2014/main" id="{31944072-A08B-3C57-04C6-9315340BDE86}"/>
              </a:ext>
            </a:extLst>
          </p:cNvPr>
          <p:cNvCxnSpPr>
            <a:cxnSpLocks/>
            <a:endCxn id="29" idx="0"/>
          </p:cNvCxnSpPr>
          <p:nvPr/>
        </p:nvCxnSpPr>
        <p:spPr bwMode="auto">
          <a:xfrm flipH="1">
            <a:off x="3628946" y="3717032"/>
            <a:ext cx="2217800" cy="245175"/>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1" name="Gerade Verbindung mit Pfeil 30">
            <a:extLst>
              <a:ext uri="{FF2B5EF4-FFF2-40B4-BE49-F238E27FC236}">
                <a16:creationId xmlns:a16="http://schemas.microsoft.com/office/drawing/2014/main" id="{D32E1423-EA46-A824-C678-9B584A65BEEA}"/>
              </a:ext>
            </a:extLst>
          </p:cNvPr>
          <p:cNvCxnSpPr>
            <a:cxnSpLocks/>
            <a:endCxn id="28" idx="0"/>
          </p:cNvCxnSpPr>
          <p:nvPr/>
        </p:nvCxnSpPr>
        <p:spPr bwMode="auto">
          <a:xfrm>
            <a:off x="5846746" y="3717032"/>
            <a:ext cx="2053980" cy="249071"/>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3" name="Gerade Verbindung mit Pfeil 32">
            <a:extLst>
              <a:ext uri="{FF2B5EF4-FFF2-40B4-BE49-F238E27FC236}">
                <a16:creationId xmlns:a16="http://schemas.microsoft.com/office/drawing/2014/main" id="{FF3EBCF9-8A88-6930-3603-C306BAB59548}"/>
              </a:ext>
            </a:extLst>
          </p:cNvPr>
          <p:cNvCxnSpPr>
            <a:cxnSpLocks/>
          </p:cNvCxnSpPr>
          <p:nvPr/>
        </p:nvCxnSpPr>
        <p:spPr bwMode="auto">
          <a:xfrm>
            <a:off x="3628946" y="4746510"/>
            <a:ext cx="0" cy="26666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1823130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7426AC61-86D7-5E29-DE90-90A1D705DF5B}"/>
              </a:ext>
            </a:extLst>
          </p:cNvPr>
          <p:cNvSpPr>
            <a:spLocks noGrp="1"/>
          </p:cNvSpPr>
          <p:nvPr>
            <p:ph type="title"/>
          </p:nvPr>
        </p:nvSpPr>
        <p:spPr>
          <a:xfrm>
            <a:off x="529167" y="228600"/>
            <a:ext cx="8591169" cy="1143000"/>
          </a:xfrm>
        </p:spPr>
        <p:txBody>
          <a:bodyPr/>
          <a:lstStyle/>
          <a:p>
            <a:r>
              <a:rPr lang="de-DE" sz="2400" dirty="0"/>
              <a:t>Aufsichtsführung und Fachkunde sichere Instandhaltung</a:t>
            </a:r>
            <a:br>
              <a:rPr lang="de-DE" dirty="0"/>
            </a:br>
            <a:r>
              <a:rPr lang="de-DE" sz="2000" dirty="0">
                <a:solidFill>
                  <a:schemeClr val="accent2"/>
                </a:solidFill>
              </a:rPr>
              <a:t>TRGS 529 Nr. 7.3, Anlage 3.3</a:t>
            </a:r>
            <a:endParaRPr lang="de-DE" sz="2000" dirty="0"/>
          </a:p>
        </p:txBody>
      </p:sp>
      <p:sp>
        <p:nvSpPr>
          <p:cNvPr id="2" name="Datumsplatzhalter 1">
            <a:extLst>
              <a:ext uri="{FF2B5EF4-FFF2-40B4-BE49-F238E27FC236}">
                <a16:creationId xmlns:a16="http://schemas.microsoft.com/office/drawing/2014/main" id="{4386C1D9-8FCF-C562-ADA2-2254C0EB5941}"/>
              </a:ext>
            </a:extLst>
          </p:cNvPr>
          <p:cNvSpPr>
            <a:spLocks noGrp="1"/>
          </p:cNvSpPr>
          <p:nvPr>
            <p:ph type="dt" sz="half" idx="10"/>
          </p:nvPr>
        </p:nvSpPr>
        <p:spPr>
          <a:xfrm>
            <a:off x="382390" y="6296744"/>
            <a:ext cx="2976331" cy="457200"/>
          </a:xfrm>
        </p:spPr>
        <p:txBody>
          <a:bodyPr/>
          <a:lstStyle/>
          <a:p>
            <a:pPr>
              <a:defRPr/>
            </a:pPr>
            <a:r>
              <a:rPr lang="de-DE"/>
              <a:t>Schulung 2025/2026</a:t>
            </a:r>
            <a:endParaRPr lang="de-DE" dirty="0"/>
          </a:p>
        </p:txBody>
      </p:sp>
      <p:sp>
        <p:nvSpPr>
          <p:cNvPr id="3" name="Foliennummernplatzhalter 2">
            <a:extLst>
              <a:ext uri="{FF2B5EF4-FFF2-40B4-BE49-F238E27FC236}">
                <a16:creationId xmlns:a16="http://schemas.microsoft.com/office/drawing/2014/main" id="{F51FC30D-C459-2E97-E2DB-0FCDFCBA737C}"/>
              </a:ext>
            </a:extLst>
          </p:cNvPr>
          <p:cNvSpPr>
            <a:spLocks noGrp="1"/>
          </p:cNvSpPr>
          <p:nvPr>
            <p:ph type="sldNum" sz="quarter" idx="12"/>
          </p:nvPr>
        </p:nvSpPr>
        <p:spPr/>
        <p:txBody>
          <a:bodyPr/>
          <a:lstStyle/>
          <a:p>
            <a:pPr>
              <a:defRPr/>
            </a:pPr>
            <a:fld id="{12AF9BAD-775A-4C64-ACE3-76CB4F6FA34E}" type="slidenum">
              <a:rPr lang="de-DE" smtClean="0"/>
              <a:pPr>
                <a:defRPr/>
              </a:pPr>
              <a:t>16</a:t>
            </a:fld>
            <a:endParaRPr lang="de-DE" dirty="0"/>
          </a:p>
        </p:txBody>
      </p:sp>
      <p:sp>
        <p:nvSpPr>
          <p:cNvPr id="4" name="Textplatzhalter 3">
            <a:extLst>
              <a:ext uri="{FF2B5EF4-FFF2-40B4-BE49-F238E27FC236}">
                <a16:creationId xmlns:a16="http://schemas.microsoft.com/office/drawing/2014/main" id="{22EA2FB1-1723-55C4-B3F1-42B7928896E9}"/>
              </a:ext>
            </a:extLst>
          </p:cNvPr>
          <p:cNvSpPr>
            <a:spLocks noGrp="1"/>
          </p:cNvSpPr>
          <p:nvPr>
            <p:ph type="body" sz="quarter" idx="13"/>
          </p:nvPr>
        </p:nvSpPr>
        <p:spPr>
          <a:xfrm>
            <a:off x="559406" y="1541230"/>
            <a:ext cx="9895757" cy="4984114"/>
          </a:xfrm>
        </p:spPr>
        <p:txBody>
          <a:bodyPr/>
          <a:lstStyle/>
          <a:p>
            <a:pPr marL="0" indent="0">
              <a:buNone/>
            </a:pPr>
            <a:r>
              <a:rPr lang="de-DE" sz="1600" b="0" dirty="0">
                <a:effectLst/>
                <a:ea typeface="Calibri" panose="020F0502020204030204" pitchFamily="34" charset="0"/>
              </a:rPr>
              <a:t>Bei Instandhaltungsarbeiten, </a:t>
            </a:r>
            <a:r>
              <a:rPr lang="de-DE" sz="1600" b="0" dirty="0">
                <a:solidFill>
                  <a:schemeClr val="accent5"/>
                </a:solidFill>
                <a:effectLst/>
                <a:ea typeface="Calibri" panose="020F0502020204030204" pitchFamily="34" charset="0"/>
              </a:rPr>
              <a:t>die zu einer Gasfreisetzung führen können</a:t>
            </a:r>
            <a:r>
              <a:rPr lang="de-DE" sz="1600" b="0" dirty="0">
                <a:solidFill>
                  <a:schemeClr val="accent1"/>
                </a:solidFill>
                <a:effectLst/>
                <a:ea typeface="Calibri" panose="020F0502020204030204" pitchFamily="34" charset="0"/>
              </a:rPr>
              <a:t>, kann eine Exposition gegenüber Schwefelwasserstoff (akut toxisch Kat. 2, einatmen) o. Ammoniak (akut toxisch Kat. 3, einatmen) nicht ausgeschlossen werden. Diese Tätigkeiten dürfen nur </a:t>
            </a:r>
            <a:r>
              <a:rPr lang="de-DE" sz="1600" b="0" dirty="0">
                <a:solidFill>
                  <a:schemeClr val="accent5"/>
                </a:solidFill>
                <a:effectLst/>
                <a:ea typeface="Calibri" panose="020F0502020204030204" pitchFamily="34" charset="0"/>
              </a:rPr>
              <a:t>in Anwesenheit einer </a:t>
            </a:r>
            <a:r>
              <a:rPr lang="de-DE" sz="1600" b="0" u="sng" dirty="0">
                <a:solidFill>
                  <a:schemeClr val="accent5"/>
                </a:solidFill>
                <a:effectLst/>
                <a:ea typeface="Calibri" panose="020F0502020204030204" pitchFamily="34" charset="0"/>
              </a:rPr>
              <a:t>fachkundigen Person</a:t>
            </a:r>
            <a:r>
              <a:rPr lang="de-DE" sz="1600" b="0" dirty="0">
                <a:effectLst/>
                <a:ea typeface="Calibri" panose="020F0502020204030204" pitchFamily="34" charset="0"/>
              </a:rPr>
              <a:t> ausgeführt werden.</a:t>
            </a:r>
          </a:p>
          <a:p>
            <a:pPr marL="0" indent="0">
              <a:buNone/>
            </a:pPr>
            <a:endParaRPr lang="de-DE" sz="1600" b="0" dirty="0">
              <a:ea typeface="Calibri" panose="020F0502020204030204" pitchFamily="34" charset="0"/>
            </a:endParaRPr>
          </a:p>
          <a:p>
            <a:pPr marL="0" indent="0" algn="ctr">
              <a:buNone/>
            </a:pPr>
            <a:r>
              <a:rPr lang="de-DE" sz="1600" b="0" dirty="0">
                <a:solidFill>
                  <a:schemeClr val="accent5"/>
                </a:solidFill>
                <a:ea typeface="Calibri" panose="020F0502020204030204" pitchFamily="34" charset="0"/>
                <a:sym typeface="Wingdings" panose="05000000000000000000" pitchFamily="2" charset="2"/>
              </a:rPr>
              <a:t> Bei jeder Instandhaltungstätigkeit am gasführenden System muss also eine Person mit der Fachkunde sichere Instandhaltung </a:t>
            </a:r>
            <a:r>
              <a:rPr lang="de-DE" sz="1600" b="0" u="sng" dirty="0">
                <a:solidFill>
                  <a:schemeClr val="accent5"/>
                </a:solidFill>
                <a:ea typeface="Calibri" panose="020F0502020204030204" pitchFamily="34" charset="0"/>
                <a:sym typeface="Wingdings" panose="05000000000000000000" pitchFamily="2" charset="2"/>
              </a:rPr>
              <a:t>anwesend</a:t>
            </a:r>
            <a:r>
              <a:rPr lang="de-DE" sz="1600" b="0" dirty="0">
                <a:solidFill>
                  <a:schemeClr val="accent5"/>
                </a:solidFill>
                <a:ea typeface="Calibri" panose="020F0502020204030204" pitchFamily="34" charset="0"/>
                <a:sym typeface="Wingdings" panose="05000000000000000000" pitchFamily="2" charset="2"/>
              </a:rPr>
              <a:t> sein!</a:t>
            </a:r>
            <a:endParaRPr lang="de-DE" sz="1600" b="0" dirty="0">
              <a:solidFill>
                <a:schemeClr val="accent5"/>
              </a:solidFill>
              <a:ea typeface="Calibri" panose="020F0502020204030204" pitchFamily="34" charset="0"/>
            </a:endParaRPr>
          </a:p>
          <a:p>
            <a:pPr marL="0" indent="0">
              <a:buNone/>
            </a:pPr>
            <a:r>
              <a:rPr lang="de-DE" sz="1600" b="0" dirty="0">
                <a:effectLst/>
                <a:ea typeface="Calibri" panose="020F0502020204030204" pitchFamily="34" charset="0"/>
              </a:rPr>
              <a:t> </a:t>
            </a:r>
          </a:p>
          <a:p>
            <a:pPr marL="0" indent="0">
              <a:buNone/>
            </a:pPr>
            <a:r>
              <a:rPr lang="de-DE" sz="1600" b="0" dirty="0">
                <a:effectLst/>
                <a:ea typeface="Calibri" panose="020F0502020204030204" pitchFamily="34" charset="0"/>
              </a:rPr>
              <a:t>Da es sich hierbei auch immer um eine </a:t>
            </a:r>
            <a:r>
              <a:rPr lang="de-DE" sz="1600" b="0" dirty="0">
                <a:ea typeface="Calibri" panose="020F0502020204030204" pitchFamily="34" charset="0"/>
              </a:rPr>
              <a:t>gefährliche Tätigkeit handelt, ist hier auch immer eine </a:t>
            </a:r>
            <a:r>
              <a:rPr lang="de-DE" sz="1600" b="0" dirty="0">
                <a:solidFill>
                  <a:schemeClr val="accent5"/>
                </a:solidFill>
                <a:ea typeface="Calibri" panose="020F0502020204030204" pitchFamily="34" charset="0"/>
              </a:rPr>
              <a:t>Aufsicht führende Person </a:t>
            </a:r>
            <a:r>
              <a:rPr lang="de-DE" sz="1600" b="0" dirty="0">
                <a:ea typeface="Calibri" panose="020F0502020204030204" pitchFamily="34" charset="0"/>
              </a:rPr>
              <a:t>erforderlich! Diese P</a:t>
            </a:r>
            <a:r>
              <a:rPr lang="de-DE" sz="1600" b="0" dirty="0">
                <a:effectLst/>
                <a:ea typeface="Calibri" panose="020F0502020204030204" pitchFamily="34" charset="0"/>
              </a:rPr>
              <a:t>erson, die über die Dauer der Ausführung eines Arbeitsverfahrens Verantwortung gemäß § 13 Abs. 1 Nr. 5 ArbSchG trägt, sollte dann auch die </a:t>
            </a:r>
            <a:r>
              <a:rPr lang="de-DE" sz="1600" b="0" dirty="0">
                <a:solidFill>
                  <a:schemeClr val="accent5"/>
                </a:solidFill>
                <a:effectLst/>
                <a:ea typeface="Calibri" panose="020F0502020204030204" pitchFamily="34" charset="0"/>
              </a:rPr>
              <a:t>Fachkunde sichere Instandhaltung inne </a:t>
            </a:r>
            <a:r>
              <a:rPr lang="de-DE" sz="1600" b="0" dirty="0">
                <a:effectLst/>
                <a:ea typeface="Calibri" panose="020F0502020204030204" pitchFamily="34" charset="0"/>
              </a:rPr>
              <a:t>haben!</a:t>
            </a:r>
          </a:p>
          <a:p>
            <a:pPr marL="0" indent="0">
              <a:buNone/>
            </a:pPr>
            <a:endParaRPr lang="de-DE" sz="1600" b="0" dirty="0">
              <a:ea typeface="Calibri" panose="020F0502020204030204" pitchFamily="34" charset="0"/>
            </a:endParaRPr>
          </a:p>
          <a:p>
            <a:pPr marL="0" indent="0">
              <a:buNone/>
            </a:pPr>
            <a:endParaRPr lang="de-DE" sz="1600" b="0" dirty="0"/>
          </a:p>
          <a:p>
            <a:pPr marL="0" indent="0">
              <a:buNone/>
            </a:pPr>
            <a:endParaRPr lang="de-DE" sz="1600" b="0" dirty="0"/>
          </a:p>
          <a:p>
            <a:pPr marL="0" indent="0">
              <a:buNone/>
            </a:pPr>
            <a:endParaRPr lang="de-DE" sz="1600" b="0" dirty="0"/>
          </a:p>
          <a:p>
            <a:pPr marL="0" indent="0">
              <a:buNone/>
            </a:pPr>
            <a:endParaRPr lang="de-DE" sz="1600" b="0" dirty="0"/>
          </a:p>
          <a:p>
            <a:pPr marL="0" indent="0">
              <a:buNone/>
            </a:pPr>
            <a:endParaRPr lang="de-DE" sz="1600" b="0" dirty="0"/>
          </a:p>
          <a:p>
            <a:endParaRPr lang="de-DE" sz="1600" dirty="0"/>
          </a:p>
        </p:txBody>
      </p:sp>
      <p:sp>
        <p:nvSpPr>
          <p:cNvPr id="33" name="Textfeld 32">
            <a:extLst>
              <a:ext uri="{FF2B5EF4-FFF2-40B4-BE49-F238E27FC236}">
                <a16:creationId xmlns:a16="http://schemas.microsoft.com/office/drawing/2014/main" id="{4A3E7200-520E-52EC-6DC8-7B8DC1D38EA9}"/>
              </a:ext>
            </a:extLst>
          </p:cNvPr>
          <p:cNvSpPr txBox="1"/>
          <p:nvPr/>
        </p:nvSpPr>
        <p:spPr>
          <a:xfrm>
            <a:off x="10146263" y="2006539"/>
            <a:ext cx="1915566" cy="338554"/>
          </a:xfrm>
          <a:prstGeom prst="rect">
            <a:avLst/>
          </a:prstGeom>
          <a:noFill/>
          <a:ln>
            <a:solidFill>
              <a:schemeClr val="accent5"/>
            </a:solidFill>
          </a:ln>
        </p:spPr>
        <p:txBody>
          <a:bodyPr wrap="square" rtlCol="0">
            <a:spAutoFit/>
          </a:bodyPr>
          <a:lstStyle/>
          <a:p>
            <a:pPr algn="ctr"/>
            <a:r>
              <a:rPr lang="de-DE" sz="1600" dirty="0">
                <a:solidFill>
                  <a:schemeClr val="accent5"/>
                </a:solidFill>
                <a:latin typeface="+mn-lt"/>
              </a:rPr>
              <a:t>Deshalb sind Sie hier!</a:t>
            </a:r>
          </a:p>
        </p:txBody>
      </p:sp>
      <p:cxnSp>
        <p:nvCxnSpPr>
          <p:cNvPr id="35" name="Gerade Verbindung mit Pfeil 34">
            <a:extLst>
              <a:ext uri="{FF2B5EF4-FFF2-40B4-BE49-F238E27FC236}">
                <a16:creationId xmlns:a16="http://schemas.microsoft.com/office/drawing/2014/main" id="{D1B254E6-F745-EBDC-9BB4-619D6EC06E05}"/>
              </a:ext>
            </a:extLst>
          </p:cNvPr>
          <p:cNvCxnSpPr>
            <a:cxnSpLocks/>
          </p:cNvCxnSpPr>
          <p:nvPr/>
        </p:nvCxnSpPr>
        <p:spPr bwMode="auto">
          <a:xfrm flipV="1">
            <a:off x="9510102" y="2197761"/>
            <a:ext cx="585212" cy="7103"/>
          </a:xfrm>
          <a:prstGeom prst="straightConnector1">
            <a:avLst/>
          </a:prstGeom>
          <a:ln>
            <a:headEnd type="none" w="med" len="med"/>
            <a:tailEnd type="triangl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4253659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29170" y="228600"/>
            <a:ext cx="9904645" cy="1143000"/>
          </a:xfrm>
        </p:spPr>
        <p:txBody>
          <a:bodyPr/>
          <a:lstStyle/>
          <a:p>
            <a:r>
              <a:rPr lang="de-DE" sz="2800" dirty="0"/>
              <a:t>Koordination</a:t>
            </a:r>
            <a:br>
              <a:rPr lang="de-DE" sz="2800" dirty="0"/>
            </a:br>
            <a:r>
              <a:rPr lang="de-DE" sz="2000" dirty="0">
                <a:solidFill>
                  <a:schemeClr val="accent2"/>
                </a:solidFill>
              </a:rPr>
              <a:t>Zusammenarbeit bei gegenseitiger Gefährdung</a:t>
            </a:r>
          </a:p>
        </p:txBody>
      </p:sp>
      <p:sp>
        <p:nvSpPr>
          <p:cNvPr id="3" name="Datumsplatzhalter 2"/>
          <p:cNvSpPr>
            <a:spLocks noGrp="1"/>
          </p:cNvSpPr>
          <p:nvPr>
            <p:ph type="dt" sz="half" idx="10"/>
          </p:nvPr>
        </p:nvSpPr>
        <p:spPr/>
        <p:txBody>
          <a:bodyPr/>
          <a:lstStyle/>
          <a:p>
            <a:pPr>
              <a:defRPr/>
            </a:pPr>
            <a:r>
              <a:rPr lang="de-DE"/>
              <a:t>Schulung 2025/2026</a:t>
            </a:r>
            <a:endParaRPr lang="de-DE" dirty="0"/>
          </a:p>
        </p:txBody>
      </p:sp>
      <p:sp>
        <p:nvSpPr>
          <p:cNvPr id="4" name="Foliennummernplatzhalter 3"/>
          <p:cNvSpPr>
            <a:spLocks noGrp="1"/>
          </p:cNvSpPr>
          <p:nvPr>
            <p:ph type="sldNum" sz="quarter" idx="12"/>
          </p:nvPr>
        </p:nvSpPr>
        <p:spPr/>
        <p:txBody>
          <a:bodyPr/>
          <a:lstStyle/>
          <a:p>
            <a:pPr>
              <a:defRPr/>
            </a:pPr>
            <a:fld id="{12AF9BAD-775A-4C64-ACE3-76CB4F6FA34E}" type="slidenum">
              <a:rPr lang="de-DE" smtClean="0"/>
              <a:pPr>
                <a:defRPr/>
              </a:pPr>
              <a:t>17</a:t>
            </a:fld>
            <a:endParaRPr lang="de-DE" dirty="0"/>
          </a:p>
        </p:txBody>
      </p:sp>
      <p:sp>
        <p:nvSpPr>
          <p:cNvPr id="5" name="Textplatzhalter 4"/>
          <p:cNvSpPr>
            <a:spLocks noGrp="1"/>
          </p:cNvSpPr>
          <p:nvPr>
            <p:ph type="body" sz="quarter" idx="13"/>
          </p:nvPr>
        </p:nvSpPr>
        <p:spPr>
          <a:xfrm>
            <a:off x="529170" y="1556792"/>
            <a:ext cx="11039438" cy="4536504"/>
          </a:xfrm>
        </p:spPr>
        <p:txBody>
          <a:bodyPr/>
          <a:lstStyle/>
          <a:p>
            <a:pPr marL="285750" indent="-285750">
              <a:buFont typeface="Arial" panose="020B0604020202020204" pitchFamily="34" charset="0"/>
              <a:buChar char="•"/>
            </a:pPr>
            <a:r>
              <a:rPr lang="de-DE" sz="1800" b="0" dirty="0"/>
              <a:t>Werden </a:t>
            </a:r>
            <a:r>
              <a:rPr lang="de-DE" sz="1800" b="0" dirty="0">
                <a:solidFill>
                  <a:schemeClr val="accent5"/>
                </a:solidFill>
              </a:rPr>
              <a:t>verschiedene Unternehmen</a:t>
            </a:r>
            <a:r>
              <a:rPr lang="de-DE" sz="1800" b="0" dirty="0"/>
              <a:t> gleichzeitig an einem Arbeitsplatz tätig, </a:t>
            </a:r>
            <a:r>
              <a:rPr lang="de-DE" sz="1800" dirty="0"/>
              <a:t>                                                      </a:t>
            </a:r>
            <a:r>
              <a:rPr lang="de-DE" sz="1800" b="0" dirty="0"/>
              <a:t>kann es zu </a:t>
            </a:r>
            <a:r>
              <a:rPr lang="de-DE" sz="1800" b="0" dirty="0">
                <a:solidFill>
                  <a:schemeClr val="accent5"/>
                </a:solidFill>
              </a:rPr>
              <a:t>gegenseitigen Gefährdungen </a:t>
            </a:r>
            <a:r>
              <a:rPr lang="de-DE" sz="1800" b="0" dirty="0"/>
              <a:t>kommen.</a:t>
            </a:r>
          </a:p>
          <a:p>
            <a:pPr marL="285750" indent="-285750">
              <a:buFont typeface="Arial" panose="020B0604020202020204" pitchFamily="34" charset="0"/>
              <a:buChar char="•"/>
            </a:pPr>
            <a:r>
              <a:rPr lang="de-DE" sz="1800" b="0" dirty="0"/>
              <a:t>Vor Arbeitsaufnahme haben die Unternehmen gemeinsam zu </a:t>
            </a:r>
            <a:r>
              <a:rPr lang="de-DE" sz="1800" dirty="0"/>
              <a:t>                                                                     </a:t>
            </a:r>
            <a:r>
              <a:rPr lang="de-DE" sz="1800" b="0" dirty="0"/>
              <a:t>prüfen, ob gegenseitige Gefährdungen entstehen können.</a:t>
            </a:r>
          </a:p>
          <a:p>
            <a:pPr marL="285750" indent="-285750">
              <a:buFont typeface="Arial" panose="020B0604020202020204" pitchFamily="34" charset="0"/>
              <a:buChar char="•"/>
            </a:pPr>
            <a:r>
              <a:rPr lang="de-DE" sz="1800" b="0" dirty="0"/>
              <a:t>Bestehen gegenseitige Gefährdungen ist </a:t>
            </a:r>
            <a:r>
              <a:rPr lang="de-DE" sz="1800" b="0" dirty="0">
                <a:solidFill>
                  <a:schemeClr val="accent5"/>
                </a:solidFill>
              </a:rPr>
              <a:t>ein Koordinator </a:t>
            </a:r>
            <a:r>
              <a:rPr lang="de-DE" sz="1800" dirty="0">
                <a:solidFill>
                  <a:schemeClr val="accent5"/>
                </a:solidFill>
              </a:rPr>
              <a:t>                                                                   </a:t>
            </a:r>
            <a:r>
              <a:rPr lang="de-DE" sz="1800" b="0" dirty="0"/>
              <a:t>einzusetzen, der die Arbeiten und die Schutzmaßnahmenkonzepte </a:t>
            </a:r>
            <a:r>
              <a:rPr lang="de-DE" sz="1800" dirty="0"/>
              <a:t>                                                             </a:t>
            </a:r>
            <a:r>
              <a:rPr lang="de-DE" sz="1800" b="0" dirty="0"/>
              <a:t>aufeinander abstimmt.</a:t>
            </a:r>
          </a:p>
          <a:p>
            <a:pPr marL="342900" indent="-342900"/>
            <a:endParaRPr lang="de-DE" sz="1800" b="0" dirty="0"/>
          </a:p>
          <a:p>
            <a:pPr marL="342900" indent="-342900"/>
            <a:r>
              <a:rPr lang="de-DE" sz="1800" b="0" dirty="0"/>
              <a:t>Bei </a:t>
            </a:r>
            <a:r>
              <a:rPr lang="de-DE" sz="1800" b="0" dirty="0">
                <a:solidFill>
                  <a:schemeClr val="accent5"/>
                </a:solidFill>
              </a:rPr>
              <a:t>besonderen Gefahren </a:t>
            </a:r>
            <a:r>
              <a:rPr lang="de-DE" sz="1800" b="0" dirty="0"/>
              <a:t>wie z.B.</a:t>
            </a:r>
          </a:p>
          <a:p>
            <a:pPr marL="701675" lvl="1" indent="-342900"/>
            <a:r>
              <a:rPr lang="de-DE" sz="1800" dirty="0"/>
              <a:t>Gefahr des Verhängens bei Arbeiten mit dem Kran,</a:t>
            </a:r>
          </a:p>
          <a:p>
            <a:pPr marL="701675" lvl="1" indent="-342900"/>
            <a:r>
              <a:rPr lang="de-DE" sz="1800" dirty="0"/>
              <a:t>feuergefährlichen Arbeiten (z. B. Schweißarbeiten) in Ex-Bereichen,</a:t>
            </a:r>
          </a:p>
          <a:p>
            <a:pPr marL="701675" lvl="1" indent="-342900"/>
            <a:r>
              <a:rPr lang="de-DE" sz="1800" dirty="0"/>
              <a:t>Gefahr des Überfahrens und Einquetschens durch Erdbaumaschinen,</a:t>
            </a:r>
          </a:p>
          <a:p>
            <a:pPr marL="701675" lvl="1" indent="-342900"/>
            <a:r>
              <a:rPr lang="de-DE" sz="1800" dirty="0"/>
              <a:t>Gefahr durch herabfallende o. abgeworfene Gegenstände bei Arbeiten übereinander,</a:t>
            </a:r>
          </a:p>
          <a:p>
            <a:pPr>
              <a:buNone/>
            </a:pPr>
            <a:r>
              <a:rPr lang="de-DE" sz="1800" b="0" dirty="0"/>
              <a:t>  ist ein </a:t>
            </a:r>
            <a:r>
              <a:rPr lang="de-DE" sz="1800" b="0" dirty="0">
                <a:solidFill>
                  <a:schemeClr val="accent5"/>
                </a:solidFill>
              </a:rPr>
              <a:t>Koordinator mit Weisungsbefugnis </a:t>
            </a:r>
            <a:r>
              <a:rPr lang="de-DE" sz="1800" b="0" dirty="0"/>
              <a:t>zu bestimmen.</a:t>
            </a:r>
          </a:p>
          <a:p>
            <a:pPr marL="357188"/>
            <a:endParaRPr lang="de-DE" sz="1800" dirty="0"/>
          </a:p>
        </p:txBody>
      </p:sp>
      <p:sp>
        <p:nvSpPr>
          <p:cNvPr id="25" name="Ellipse 24">
            <a:extLst>
              <a:ext uri="{FF2B5EF4-FFF2-40B4-BE49-F238E27FC236}">
                <a16:creationId xmlns:a16="http://schemas.microsoft.com/office/drawing/2014/main" id="{D98BAB31-2663-4065-87F8-1ADA6F805049}"/>
              </a:ext>
            </a:extLst>
          </p:cNvPr>
          <p:cNvSpPr/>
          <p:nvPr/>
        </p:nvSpPr>
        <p:spPr>
          <a:xfrm>
            <a:off x="9696400" y="2651020"/>
            <a:ext cx="1080120" cy="504056"/>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Ellipse 25">
            <a:extLst>
              <a:ext uri="{FF2B5EF4-FFF2-40B4-BE49-F238E27FC236}">
                <a16:creationId xmlns:a16="http://schemas.microsoft.com/office/drawing/2014/main" id="{11269F5A-EA24-453B-8A8C-85F1C7B676F5}"/>
              </a:ext>
            </a:extLst>
          </p:cNvPr>
          <p:cNvSpPr/>
          <p:nvPr/>
        </p:nvSpPr>
        <p:spPr>
          <a:xfrm>
            <a:off x="9120336" y="2362988"/>
            <a:ext cx="1080120" cy="792088"/>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Ellipse 26">
            <a:extLst>
              <a:ext uri="{FF2B5EF4-FFF2-40B4-BE49-F238E27FC236}">
                <a16:creationId xmlns:a16="http://schemas.microsoft.com/office/drawing/2014/main" id="{3C9157EF-C447-430B-9E48-DBE50158284C}"/>
              </a:ext>
            </a:extLst>
          </p:cNvPr>
          <p:cNvSpPr/>
          <p:nvPr/>
        </p:nvSpPr>
        <p:spPr>
          <a:xfrm>
            <a:off x="8472264" y="2290980"/>
            <a:ext cx="1080120" cy="792088"/>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Ellipse 27">
            <a:extLst>
              <a:ext uri="{FF2B5EF4-FFF2-40B4-BE49-F238E27FC236}">
                <a16:creationId xmlns:a16="http://schemas.microsoft.com/office/drawing/2014/main" id="{9D4F2F4A-DD3C-4FB4-8FD0-D8F78A33CD67}"/>
              </a:ext>
            </a:extLst>
          </p:cNvPr>
          <p:cNvSpPr/>
          <p:nvPr/>
        </p:nvSpPr>
        <p:spPr>
          <a:xfrm>
            <a:off x="7680176" y="2362988"/>
            <a:ext cx="1080120" cy="792088"/>
          </a:xfrm>
          <a:prstGeom prst="ellipse">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29" name="Gruppieren 36">
            <a:extLst>
              <a:ext uri="{FF2B5EF4-FFF2-40B4-BE49-F238E27FC236}">
                <a16:creationId xmlns:a16="http://schemas.microsoft.com/office/drawing/2014/main" id="{1A325332-27B0-46A2-A7B9-BCFE77451A05}"/>
              </a:ext>
            </a:extLst>
          </p:cNvPr>
          <p:cNvGrpSpPr/>
          <p:nvPr/>
        </p:nvGrpSpPr>
        <p:grpSpPr>
          <a:xfrm>
            <a:off x="8760296" y="2329862"/>
            <a:ext cx="1720410" cy="714219"/>
            <a:chOff x="4723798" y="4343276"/>
            <a:chExt cx="1720410" cy="714219"/>
          </a:xfrm>
        </p:grpSpPr>
        <p:sp>
          <p:nvSpPr>
            <p:cNvPr id="30" name="Oval 1101">
              <a:extLst>
                <a:ext uri="{FF2B5EF4-FFF2-40B4-BE49-F238E27FC236}">
                  <a16:creationId xmlns:a16="http://schemas.microsoft.com/office/drawing/2014/main" id="{6B8EA410-5F7F-4B3C-97C2-01ACB2424241}"/>
                </a:ext>
              </a:extLst>
            </p:cNvPr>
            <p:cNvSpPr>
              <a:spLocks noChangeArrowheads="1"/>
            </p:cNvSpPr>
            <p:nvPr/>
          </p:nvSpPr>
          <p:spPr bwMode="auto">
            <a:xfrm>
              <a:off x="4723798" y="4343276"/>
              <a:ext cx="594360" cy="433388"/>
            </a:xfrm>
            <a:prstGeom prst="ellipse">
              <a:avLst/>
            </a:prstGeom>
            <a:solidFill>
              <a:srgbClr val="92D050"/>
            </a:solidFill>
            <a:ln w="9525">
              <a:solidFill>
                <a:schemeClr val="tx1"/>
              </a:solidFill>
              <a:round/>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sp>
          <p:nvSpPr>
            <p:cNvPr id="31" name="Rectangle 1102">
              <a:extLst>
                <a:ext uri="{FF2B5EF4-FFF2-40B4-BE49-F238E27FC236}">
                  <a16:creationId xmlns:a16="http://schemas.microsoft.com/office/drawing/2014/main" id="{BA0173FC-4F0E-45F7-8644-ADC32FFC0209}"/>
                </a:ext>
              </a:extLst>
            </p:cNvPr>
            <p:cNvSpPr>
              <a:spLocks noChangeArrowheads="1"/>
            </p:cNvSpPr>
            <p:nvPr/>
          </p:nvSpPr>
          <p:spPr bwMode="auto">
            <a:xfrm>
              <a:off x="4723798" y="4575819"/>
              <a:ext cx="594360" cy="309563"/>
            </a:xfrm>
            <a:prstGeom prst="rect">
              <a:avLst/>
            </a:prstGeom>
            <a:solidFill>
              <a:schemeClr val="bg1">
                <a:lumMod val="75000"/>
              </a:schemeClr>
            </a:solidFill>
            <a:ln w="9525">
              <a:solidFill>
                <a:schemeClr val="tx1"/>
              </a:solidFill>
              <a:miter lim="800000"/>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grpSp>
          <p:nvGrpSpPr>
            <p:cNvPr id="32" name="Gruppieren 240">
              <a:extLst>
                <a:ext uri="{FF2B5EF4-FFF2-40B4-BE49-F238E27FC236}">
                  <a16:creationId xmlns:a16="http://schemas.microsoft.com/office/drawing/2014/main" id="{C3E06519-A9B6-446A-B4FA-B9307A42B730}"/>
                </a:ext>
              </a:extLst>
            </p:cNvPr>
            <p:cNvGrpSpPr/>
            <p:nvPr/>
          </p:nvGrpSpPr>
          <p:grpSpPr>
            <a:xfrm>
              <a:off x="5238655" y="4622624"/>
              <a:ext cx="748883" cy="309563"/>
              <a:chOff x="5580112" y="2423170"/>
              <a:chExt cx="914400" cy="762000"/>
            </a:xfrm>
          </p:grpSpPr>
          <p:sp>
            <p:nvSpPr>
              <p:cNvPr id="34" name="Oval 1101">
                <a:extLst>
                  <a:ext uri="{FF2B5EF4-FFF2-40B4-BE49-F238E27FC236}">
                    <a16:creationId xmlns:a16="http://schemas.microsoft.com/office/drawing/2014/main" id="{77DB0CA9-FF8C-4114-AB54-22C366FABBAC}"/>
                  </a:ext>
                </a:extLst>
              </p:cNvPr>
              <p:cNvSpPr>
                <a:spLocks noChangeArrowheads="1"/>
              </p:cNvSpPr>
              <p:nvPr/>
            </p:nvSpPr>
            <p:spPr bwMode="auto">
              <a:xfrm>
                <a:off x="5580112" y="2423170"/>
                <a:ext cx="914400" cy="666750"/>
              </a:xfrm>
              <a:prstGeom prst="ellipse">
                <a:avLst/>
              </a:prstGeom>
              <a:solidFill>
                <a:srgbClr val="92D050"/>
              </a:solidFill>
              <a:ln w="9525">
                <a:solidFill>
                  <a:schemeClr val="tx1"/>
                </a:solidFill>
                <a:round/>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sp>
            <p:nvSpPr>
              <p:cNvPr id="35" name="Rectangle 1102">
                <a:extLst>
                  <a:ext uri="{FF2B5EF4-FFF2-40B4-BE49-F238E27FC236}">
                    <a16:creationId xmlns:a16="http://schemas.microsoft.com/office/drawing/2014/main" id="{5BB1B291-752B-438F-803F-E1BCCD425841}"/>
                  </a:ext>
                </a:extLst>
              </p:cNvPr>
              <p:cNvSpPr>
                <a:spLocks noChangeArrowheads="1"/>
              </p:cNvSpPr>
              <p:nvPr/>
            </p:nvSpPr>
            <p:spPr bwMode="auto">
              <a:xfrm>
                <a:off x="5580112" y="2708920"/>
                <a:ext cx="914400" cy="476250"/>
              </a:xfrm>
              <a:prstGeom prst="rect">
                <a:avLst/>
              </a:prstGeom>
              <a:solidFill>
                <a:schemeClr val="bg1">
                  <a:lumMod val="75000"/>
                </a:schemeClr>
              </a:solidFill>
              <a:ln w="9525">
                <a:solidFill>
                  <a:schemeClr val="tx1"/>
                </a:solidFill>
                <a:miter lim="800000"/>
                <a:headEnd/>
                <a:tailEnd/>
              </a:ln>
              <a:scene3d>
                <a:camera prst="orthographicFront"/>
                <a:lightRig rig="threePt" dir="t"/>
              </a:scene3d>
              <a:sp3d prstMaterial="softEdge">
                <a:bevelB/>
              </a:sp3d>
            </p:spPr>
            <p:txBody>
              <a:bodyPr wrap="none" anchor="ctr"/>
              <a:lstStyle/>
              <a:p>
                <a:endParaRPr lang="de-DE" sz="1800">
                  <a:latin typeface="Calibri" pitchFamily="34" charset="0"/>
                </a:endParaRPr>
              </a:p>
            </p:txBody>
          </p:sp>
        </p:grpSp>
        <p:sp>
          <p:nvSpPr>
            <p:cNvPr id="33" name="AutoShape 1107">
              <a:extLst>
                <a:ext uri="{FF2B5EF4-FFF2-40B4-BE49-F238E27FC236}">
                  <a16:creationId xmlns:a16="http://schemas.microsoft.com/office/drawing/2014/main" id="{BE293C42-67B2-4BA6-9F2B-2F7078C9BC44}"/>
                </a:ext>
              </a:extLst>
            </p:cNvPr>
            <p:cNvSpPr>
              <a:spLocks noChangeArrowheads="1"/>
            </p:cNvSpPr>
            <p:nvPr/>
          </p:nvSpPr>
          <p:spPr bwMode="auto">
            <a:xfrm>
              <a:off x="5800318" y="4809845"/>
              <a:ext cx="643890" cy="247650"/>
            </a:xfrm>
            <a:prstGeom prst="can">
              <a:avLst>
                <a:gd name="adj" fmla="val 25000"/>
              </a:avLst>
            </a:prstGeom>
            <a:solidFill>
              <a:schemeClr val="bg1">
                <a:lumMod val="75000"/>
              </a:schemeClr>
            </a:solidFill>
            <a:ln w="9525">
              <a:solidFill>
                <a:schemeClr val="tx1"/>
              </a:solidFill>
              <a:round/>
              <a:headEnd/>
              <a:tailEnd/>
            </a:ln>
            <a:scene3d>
              <a:camera prst="orthographicFront"/>
              <a:lightRig rig="threePt" dir="t"/>
            </a:scene3d>
            <a:sp3d prstMaterial="softEdge"/>
          </p:spPr>
          <p:txBody>
            <a:bodyPr wrap="none" anchor="ctr"/>
            <a:lstStyle/>
            <a:p>
              <a:endParaRPr lang="de-DE" sz="1800">
                <a:latin typeface="Calibri" pitchFamily="34" charset="0"/>
              </a:endParaRPr>
            </a:p>
          </p:txBody>
        </p:sp>
      </p:grpSp>
      <p:sp>
        <p:nvSpPr>
          <p:cNvPr id="36" name="AutoShape 1107">
            <a:extLst>
              <a:ext uri="{FF2B5EF4-FFF2-40B4-BE49-F238E27FC236}">
                <a16:creationId xmlns:a16="http://schemas.microsoft.com/office/drawing/2014/main" id="{88B0BDCA-986D-4A27-83B0-A9C3B996A2D9}"/>
              </a:ext>
            </a:extLst>
          </p:cNvPr>
          <p:cNvSpPr>
            <a:spLocks noChangeArrowheads="1"/>
          </p:cNvSpPr>
          <p:nvPr/>
        </p:nvSpPr>
        <p:spPr bwMode="auto">
          <a:xfrm>
            <a:off x="7896200" y="2617894"/>
            <a:ext cx="720080" cy="381000"/>
          </a:xfrm>
          <a:prstGeom prst="can">
            <a:avLst>
              <a:gd name="adj" fmla="val 25000"/>
            </a:avLst>
          </a:prstGeom>
          <a:solidFill>
            <a:schemeClr val="bg1">
              <a:lumMod val="75000"/>
            </a:schemeClr>
          </a:solidFill>
          <a:ln w="9525">
            <a:solidFill>
              <a:schemeClr val="tx1"/>
            </a:solidFill>
            <a:round/>
            <a:headEnd/>
            <a:tailEnd/>
          </a:ln>
          <a:scene3d>
            <a:camera prst="orthographicFront"/>
            <a:lightRig rig="threePt" dir="t"/>
          </a:scene3d>
          <a:sp3d prstMaterial="softEdge"/>
        </p:spPr>
        <p:txBody>
          <a:bodyPr wrap="none" anchor="ctr"/>
          <a:lstStyle/>
          <a:p>
            <a:endParaRPr lang="de-DE" sz="1800">
              <a:latin typeface="Calibri" pitchFamily="34" charset="0"/>
            </a:endParaRPr>
          </a:p>
        </p:txBody>
      </p:sp>
      <p:pic>
        <p:nvPicPr>
          <p:cNvPr id="37" name="Grafik 36" descr="Bauarbeiterin mit einfarbiger Füllung">
            <a:extLst>
              <a:ext uri="{FF2B5EF4-FFF2-40B4-BE49-F238E27FC236}">
                <a16:creationId xmlns:a16="http://schemas.microsoft.com/office/drawing/2014/main" id="{3AE5BBB9-5134-4B21-B748-6D272B00F1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782594" y="1327716"/>
            <a:ext cx="914400" cy="914400"/>
          </a:xfrm>
          <a:prstGeom prst="rect">
            <a:avLst/>
          </a:prstGeom>
        </p:spPr>
      </p:pic>
      <p:pic>
        <p:nvPicPr>
          <p:cNvPr id="38" name="Grafik 37" descr="Gruppe von Männern Silhouette">
            <a:extLst>
              <a:ext uri="{FF2B5EF4-FFF2-40B4-BE49-F238E27FC236}">
                <a16:creationId xmlns:a16="http://schemas.microsoft.com/office/drawing/2014/main" id="{47EEDACB-7BAA-42A8-B825-3A37E031AD7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546189" y="2945946"/>
            <a:ext cx="384987" cy="384987"/>
          </a:xfrm>
          <a:prstGeom prst="rect">
            <a:avLst/>
          </a:prstGeom>
        </p:spPr>
      </p:pic>
      <p:cxnSp>
        <p:nvCxnSpPr>
          <p:cNvPr id="39" name="Gerade Verbindung mit Pfeil 38">
            <a:extLst>
              <a:ext uri="{FF2B5EF4-FFF2-40B4-BE49-F238E27FC236}">
                <a16:creationId xmlns:a16="http://schemas.microsoft.com/office/drawing/2014/main" id="{E4E1B612-B051-4771-B255-C49C8A7A6972}"/>
              </a:ext>
            </a:extLst>
          </p:cNvPr>
          <p:cNvCxnSpPr>
            <a:cxnSpLocks/>
          </p:cNvCxnSpPr>
          <p:nvPr/>
        </p:nvCxnSpPr>
        <p:spPr bwMode="auto">
          <a:xfrm flipH="1">
            <a:off x="9815469" y="2245583"/>
            <a:ext cx="1441362" cy="657465"/>
          </a:xfrm>
          <a:prstGeom prst="straightConnector1">
            <a:avLst/>
          </a:prstGeom>
          <a:solidFill>
            <a:schemeClr val="accent1"/>
          </a:solidFill>
          <a:ln w="19050" cap="flat" cmpd="sng" algn="ctr">
            <a:solidFill>
              <a:schemeClr val="accent5"/>
            </a:solidFill>
            <a:prstDash val="solid"/>
            <a:round/>
            <a:headEnd type="none" w="med" len="med"/>
            <a:tailEnd type="triangle"/>
          </a:ln>
          <a:effectLst/>
        </p:spPr>
      </p:cxnSp>
      <p:pic>
        <p:nvPicPr>
          <p:cNvPr id="40" name="Grafik 39" descr="Baubarrikade Silhouette">
            <a:extLst>
              <a:ext uri="{FF2B5EF4-FFF2-40B4-BE49-F238E27FC236}">
                <a16:creationId xmlns:a16="http://schemas.microsoft.com/office/drawing/2014/main" id="{B2BFEA94-0224-48FF-9135-D648CAFE3A1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10336" y="2973042"/>
            <a:ext cx="457200" cy="457200"/>
          </a:xfrm>
          <a:prstGeom prst="rect">
            <a:avLst/>
          </a:prstGeom>
        </p:spPr>
      </p:pic>
      <p:pic>
        <p:nvPicPr>
          <p:cNvPr id="41" name="Grafik 40" descr="Baubarrikade Silhouette">
            <a:extLst>
              <a:ext uri="{FF2B5EF4-FFF2-40B4-BE49-F238E27FC236}">
                <a16:creationId xmlns:a16="http://schemas.microsoft.com/office/drawing/2014/main" id="{50775CA6-DFDF-4CC9-89B2-6C3772736D9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516491" y="3218677"/>
            <a:ext cx="457200" cy="457200"/>
          </a:xfrm>
          <a:prstGeom prst="rect">
            <a:avLst/>
          </a:prstGeom>
        </p:spPr>
      </p:pic>
      <p:pic>
        <p:nvPicPr>
          <p:cNvPr id="42" name="Grafik 41" descr="Baubarrikade Silhouette">
            <a:extLst>
              <a:ext uri="{FF2B5EF4-FFF2-40B4-BE49-F238E27FC236}">
                <a16:creationId xmlns:a16="http://schemas.microsoft.com/office/drawing/2014/main" id="{411ABD8B-8877-4A17-82DA-FE3679B1D37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12424" y="3011905"/>
            <a:ext cx="457200" cy="457200"/>
          </a:xfrm>
          <a:prstGeom prst="rect">
            <a:avLst/>
          </a:prstGeom>
        </p:spPr>
      </p:pic>
      <p:pic>
        <p:nvPicPr>
          <p:cNvPr id="43" name="Grafik 42" descr="Gruppe von Männern Silhouette">
            <a:extLst>
              <a:ext uri="{FF2B5EF4-FFF2-40B4-BE49-F238E27FC236}">
                <a16:creationId xmlns:a16="http://schemas.microsoft.com/office/drawing/2014/main" id="{84AB479A-7A8C-49CA-AC72-6DA8E2CEF4A8}"/>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516491" y="2049623"/>
            <a:ext cx="384987" cy="384987"/>
          </a:xfrm>
          <a:prstGeom prst="rect">
            <a:avLst/>
          </a:prstGeom>
        </p:spPr>
      </p:pic>
      <p:pic>
        <p:nvPicPr>
          <p:cNvPr id="44" name="Grafik 43" descr="Gruppe von Männern Silhouette">
            <a:extLst>
              <a:ext uri="{FF2B5EF4-FFF2-40B4-BE49-F238E27FC236}">
                <a16:creationId xmlns:a16="http://schemas.microsoft.com/office/drawing/2014/main" id="{08626A97-B20C-4872-80D4-BD15CC09871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91237" y="2196903"/>
            <a:ext cx="384987" cy="384987"/>
          </a:xfrm>
          <a:prstGeom prst="rect">
            <a:avLst/>
          </a:prstGeom>
        </p:spPr>
      </p:pic>
      <p:pic>
        <p:nvPicPr>
          <p:cNvPr id="45" name="Grafik 44" descr="Gruppe von Männern Silhouette">
            <a:extLst>
              <a:ext uri="{FF2B5EF4-FFF2-40B4-BE49-F238E27FC236}">
                <a16:creationId xmlns:a16="http://schemas.microsoft.com/office/drawing/2014/main" id="{6BB70F29-107E-4FBF-A537-EA25F045C16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433815" y="3077174"/>
            <a:ext cx="384987" cy="384987"/>
          </a:xfrm>
          <a:prstGeom prst="rect">
            <a:avLst/>
          </a:prstGeom>
        </p:spPr>
      </p:pic>
      <p:sp>
        <p:nvSpPr>
          <p:cNvPr id="46" name="Ellipse 45">
            <a:extLst>
              <a:ext uri="{FF2B5EF4-FFF2-40B4-BE49-F238E27FC236}">
                <a16:creationId xmlns:a16="http://schemas.microsoft.com/office/drawing/2014/main" id="{DB0C0193-CCAE-424E-969A-92242D39781D}"/>
              </a:ext>
            </a:extLst>
          </p:cNvPr>
          <p:cNvSpPr/>
          <p:nvPr/>
        </p:nvSpPr>
        <p:spPr bwMode="auto">
          <a:xfrm>
            <a:off x="7608168" y="1896894"/>
            <a:ext cx="4055296" cy="1806031"/>
          </a:xfrm>
          <a:prstGeom prst="ellipse">
            <a:avLst/>
          </a:prstGeom>
          <a:noFill/>
          <a:ln w="25400" cap="flat" cmpd="sng" algn="ctr">
            <a:solidFill>
              <a:schemeClr val="accent5"/>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1600" b="0" i="0" u="none" strike="noStrike" cap="none" normalizeH="0" baseline="0" dirty="0" err="1">
              <a:ln>
                <a:noFill/>
              </a:ln>
              <a:solidFill>
                <a:srgbClr val="0082B0"/>
              </a:solidFill>
              <a:effectLst/>
              <a:latin typeface="+mn-lt"/>
              <a:ea typeface="ＭＳ Ｐゴシック" pitchFamily="1" charset="-128"/>
            </a:endParaRPr>
          </a:p>
        </p:txBody>
      </p:sp>
      <p:cxnSp>
        <p:nvCxnSpPr>
          <p:cNvPr id="48" name="Gerade Verbindung mit Pfeil 47">
            <a:extLst>
              <a:ext uri="{FF2B5EF4-FFF2-40B4-BE49-F238E27FC236}">
                <a16:creationId xmlns:a16="http://schemas.microsoft.com/office/drawing/2014/main" id="{79306E63-023A-4AE1-932E-5C46D27105BD}"/>
              </a:ext>
            </a:extLst>
          </p:cNvPr>
          <p:cNvCxnSpPr>
            <a:cxnSpLocks/>
            <a:stCxn id="37" idx="2"/>
          </p:cNvCxnSpPr>
          <p:nvPr/>
        </p:nvCxnSpPr>
        <p:spPr bwMode="auto">
          <a:xfrm flipH="1">
            <a:off x="10765557" y="2242116"/>
            <a:ext cx="474237" cy="769789"/>
          </a:xfrm>
          <a:prstGeom prst="straightConnector1">
            <a:avLst/>
          </a:prstGeom>
          <a:solidFill>
            <a:schemeClr val="accent1"/>
          </a:solidFill>
          <a:ln w="15875" cap="flat" cmpd="sng" algn="ctr">
            <a:solidFill>
              <a:schemeClr val="accent5"/>
            </a:solidFill>
            <a:prstDash val="solid"/>
            <a:round/>
            <a:headEnd type="none" w="med" len="med"/>
            <a:tailEnd type="triangle"/>
          </a:ln>
          <a:effectLst/>
        </p:spPr>
      </p:cxnSp>
      <p:cxnSp>
        <p:nvCxnSpPr>
          <p:cNvPr id="51" name="Gerade Verbindung mit Pfeil 50">
            <a:extLst>
              <a:ext uri="{FF2B5EF4-FFF2-40B4-BE49-F238E27FC236}">
                <a16:creationId xmlns:a16="http://schemas.microsoft.com/office/drawing/2014/main" id="{16E191D1-BA67-45E4-BBAF-1B0733680E33}"/>
              </a:ext>
            </a:extLst>
          </p:cNvPr>
          <p:cNvCxnSpPr>
            <a:cxnSpLocks/>
            <a:stCxn id="37" idx="2"/>
            <a:endCxn id="27" idx="1"/>
          </p:cNvCxnSpPr>
          <p:nvPr/>
        </p:nvCxnSpPr>
        <p:spPr bwMode="auto">
          <a:xfrm flipH="1">
            <a:off x="8630444" y="2242116"/>
            <a:ext cx="2609350" cy="164863"/>
          </a:xfrm>
          <a:prstGeom prst="straightConnector1">
            <a:avLst/>
          </a:prstGeom>
          <a:solidFill>
            <a:schemeClr val="accent1"/>
          </a:solidFill>
          <a:ln w="19050" cap="flat" cmpd="sng" algn="ctr">
            <a:solidFill>
              <a:schemeClr val="accent5"/>
            </a:solidFill>
            <a:prstDash val="solid"/>
            <a:round/>
            <a:headEnd type="none" w="med" len="med"/>
            <a:tailEnd type="triangle"/>
          </a:ln>
          <a:effectLst/>
        </p:spPr>
      </p:cxnSp>
      <p:cxnSp>
        <p:nvCxnSpPr>
          <p:cNvPr id="52" name="Gerade Verbindung mit Pfeil 51">
            <a:extLst>
              <a:ext uri="{FF2B5EF4-FFF2-40B4-BE49-F238E27FC236}">
                <a16:creationId xmlns:a16="http://schemas.microsoft.com/office/drawing/2014/main" id="{7894073D-0742-4B30-A61D-F685333A759A}"/>
              </a:ext>
            </a:extLst>
          </p:cNvPr>
          <p:cNvCxnSpPr>
            <a:cxnSpLocks/>
          </p:cNvCxnSpPr>
          <p:nvPr/>
        </p:nvCxnSpPr>
        <p:spPr bwMode="auto">
          <a:xfrm flipH="1" flipV="1">
            <a:off x="9902424" y="2132856"/>
            <a:ext cx="1340913" cy="104756"/>
          </a:xfrm>
          <a:prstGeom prst="straightConnector1">
            <a:avLst/>
          </a:prstGeom>
          <a:solidFill>
            <a:schemeClr val="accent1"/>
          </a:solidFill>
          <a:ln w="22225" cap="flat" cmpd="sng" algn="ctr">
            <a:solidFill>
              <a:schemeClr val="accent5"/>
            </a:solidFill>
            <a:prstDash val="solid"/>
            <a:round/>
            <a:headEnd type="none" w="med" len="med"/>
            <a:tailEnd type="triangle"/>
          </a:ln>
          <a:effectLst/>
        </p:spPr>
      </p:cxnSp>
    </p:spTree>
    <p:extLst>
      <p:ext uri="{BB962C8B-B14F-4D97-AF65-F5344CB8AC3E}">
        <p14:creationId xmlns:p14="http://schemas.microsoft.com/office/powerpoint/2010/main" val="3723602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Koordination</a:t>
            </a:r>
            <a:br>
              <a:rPr lang="de-DE" sz="3600" dirty="0"/>
            </a:br>
            <a:r>
              <a:rPr lang="de-DE" sz="2000" dirty="0">
                <a:solidFill>
                  <a:schemeClr val="accent2"/>
                </a:solidFill>
              </a:rPr>
              <a:t>Zusammenarbeit bei gegenseitiger Gefährdung</a:t>
            </a:r>
            <a:endParaRPr lang="de-DE" sz="2000" dirty="0"/>
          </a:p>
        </p:txBody>
      </p:sp>
      <p:sp>
        <p:nvSpPr>
          <p:cNvPr id="3" name="Datumsplatzhalter 2"/>
          <p:cNvSpPr>
            <a:spLocks noGrp="1"/>
          </p:cNvSpPr>
          <p:nvPr>
            <p:ph type="dt" sz="half" idx="10"/>
          </p:nvPr>
        </p:nvSpPr>
        <p:spPr/>
        <p:txBody>
          <a:bodyPr/>
          <a:lstStyle/>
          <a:p>
            <a:pPr>
              <a:defRPr/>
            </a:pPr>
            <a:r>
              <a:rPr lang="de-DE"/>
              <a:t>Schulung 2025/2026</a:t>
            </a:r>
            <a:endParaRPr lang="de-DE" dirty="0"/>
          </a:p>
        </p:txBody>
      </p:sp>
      <p:sp>
        <p:nvSpPr>
          <p:cNvPr id="4" name="Foliennummernplatzhalter 3"/>
          <p:cNvSpPr>
            <a:spLocks noGrp="1"/>
          </p:cNvSpPr>
          <p:nvPr>
            <p:ph type="sldNum" sz="quarter" idx="12"/>
          </p:nvPr>
        </p:nvSpPr>
        <p:spPr/>
        <p:txBody>
          <a:bodyPr/>
          <a:lstStyle/>
          <a:p>
            <a:pPr>
              <a:defRPr/>
            </a:pPr>
            <a:fld id="{12AF9BAD-775A-4C64-ACE3-76CB4F6FA34E}" type="slidenum">
              <a:rPr lang="de-DE" smtClean="0"/>
              <a:pPr>
                <a:defRPr/>
              </a:pPr>
              <a:t>18</a:t>
            </a:fld>
            <a:endParaRPr lang="de-DE" dirty="0"/>
          </a:p>
        </p:txBody>
      </p:sp>
      <p:sp>
        <p:nvSpPr>
          <p:cNvPr id="5" name="Textplatzhalter 4"/>
          <p:cNvSpPr>
            <a:spLocks noGrp="1"/>
          </p:cNvSpPr>
          <p:nvPr>
            <p:ph type="body" sz="quarter" idx="13"/>
          </p:nvPr>
        </p:nvSpPr>
        <p:spPr>
          <a:xfrm>
            <a:off x="529169" y="1556792"/>
            <a:ext cx="8735183" cy="4536504"/>
          </a:xfrm>
        </p:spPr>
        <p:txBody>
          <a:bodyPr/>
          <a:lstStyle/>
          <a:p>
            <a:pPr marL="0" lvl="1" indent="0">
              <a:buNone/>
            </a:pPr>
            <a:r>
              <a:rPr lang="de-DE" altLang="de-DE" b="1" dirty="0">
                <a:solidFill>
                  <a:schemeClr val="accent1"/>
                </a:solidFill>
              </a:rPr>
              <a:t>Umfang der </a:t>
            </a:r>
            <a:r>
              <a:rPr lang="de-DE" altLang="de-DE" b="1" dirty="0">
                <a:solidFill>
                  <a:schemeClr val="accent5"/>
                </a:solidFill>
              </a:rPr>
              <a:t>Weisungsbefugnisse</a:t>
            </a:r>
            <a:r>
              <a:rPr lang="de-DE" altLang="de-DE" b="1" dirty="0">
                <a:solidFill>
                  <a:schemeClr val="accent1"/>
                </a:solidFill>
              </a:rPr>
              <a:t> des Koordinators:</a:t>
            </a:r>
          </a:p>
          <a:p>
            <a:pPr marL="701675" lvl="1" indent="-342900"/>
            <a:r>
              <a:rPr lang="de-DE" altLang="de-DE" sz="1800" dirty="0">
                <a:solidFill>
                  <a:schemeClr val="accent1"/>
                </a:solidFill>
              </a:rPr>
              <a:t>Unterbinden von gefährlichen Tätigkeiten</a:t>
            </a:r>
          </a:p>
          <a:p>
            <a:pPr marL="701675" lvl="1" indent="-342900"/>
            <a:r>
              <a:rPr lang="de-DE" altLang="de-DE" sz="1800" dirty="0">
                <a:solidFill>
                  <a:schemeClr val="accent1"/>
                </a:solidFill>
              </a:rPr>
              <a:t>Untersagen der Benutzung gefährdender Geräte</a:t>
            </a:r>
          </a:p>
          <a:p>
            <a:pPr marL="701675" lvl="1" indent="-342900"/>
            <a:r>
              <a:rPr lang="de-DE" altLang="de-DE" sz="1800" dirty="0">
                <a:solidFill>
                  <a:schemeClr val="accent1"/>
                </a:solidFill>
              </a:rPr>
              <a:t>Freigabe bestimmter Tätigkeiten zu bestimmter Zeit</a:t>
            </a:r>
          </a:p>
          <a:p>
            <a:pPr marL="701675" lvl="1" indent="-342900"/>
            <a:endParaRPr lang="de-DE" altLang="de-DE" sz="1000" dirty="0">
              <a:solidFill>
                <a:schemeClr val="accent1"/>
              </a:solidFill>
            </a:endParaRPr>
          </a:p>
          <a:p>
            <a:pPr marL="0" lvl="1" indent="0">
              <a:buNone/>
            </a:pPr>
            <a:r>
              <a:rPr lang="de-DE" altLang="de-DE" b="1" dirty="0">
                <a:solidFill>
                  <a:schemeClr val="accent1"/>
                </a:solidFill>
              </a:rPr>
              <a:t>Dabei ist das </a:t>
            </a:r>
          </a:p>
          <a:p>
            <a:pPr marL="701675" lvl="1" indent="-342900"/>
            <a:r>
              <a:rPr lang="de-DE" altLang="de-DE" sz="1800" dirty="0">
                <a:solidFill>
                  <a:schemeClr val="accent1"/>
                </a:solidFill>
              </a:rPr>
              <a:t>Weisungsrecht nicht „automatisch“ im Job enthalten</a:t>
            </a:r>
          </a:p>
          <a:p>
            <a:pPr marL="701675" lvl="1" indent="-342900"/>
            <a:r>
              <a:rPr lang="de-DE" altLang="de-DE" sz="1800" dirty="0">
                <a:solidFill>
                  <a:schemeClr val="accent1"/>
                </a:solidFill>
              </a:rPr>
              <a:t>Weisungsrecht vertraglich zwischen Auftraggeber, Koordinator und jeder Fremdfirma zu vereinbaren</a:t>
            </a:r>
          </a:p>
          <a:p>
            <a:pPr lvl="1" indent="0">
              <a:buNone/>
            </a:pPr>
            <a:r>
              <a:rPr lang="de-DE" altLang="de-DE" sz="1800" dirty="0">
                <a:solidFill>
                  <a:schemeClr val="accent1"/>
                </a:solidFill>
                <a:sym typeface="Wingdings" panose="05000000000000000000" pitchFamily="2" charset="2"/>
              </a:rPr>
              <a:t> Weisungsbefugnisse sind schriftlich zu erteilen!</a:t>
            </a:r>
            <a:endParaRPr lang="de-DE" altLang="de-DE" sz="1800" dirty="0">
              <a:solidFill>
                <a:schemeClr val="accent1"/>
              </a:solidFill>
            </a:endParaRPr>
          </a:p>
          <a:p>
            <a:pPr lvl="1" indent="0">
              <a:buNone/>
            </a:pPr>
            <a:r>
              <a:rPr lang="de-DE" altLang="de-DE" sz="1800" dirty="0">
                <a:solidFill>
                  <a:schemeClr val="accent1"/>
                </a:solidFill>
                <a:sym typeface="Wingdings" panose="05000000000000000000" pitchFamily="2" charset="2"/>
              </a:rPr>
              <a:t></a:t>
            </a:r>
            <a:r>
              <a:rPr lang="de-DE" altLang="de-DE" sz="1800" dirty="0">
                <a:solidFill>
                  <a:schemeClr val="accent5"/>
                </a:solidFill>
              </a:rPr>
              <a:t>Jedermann-Notfallbefugnis („Stopp!“)</a:t>
            </a:r>
            <a:r>
              <a:rPr lang="de-DE" altLang="de-DE" sz="1800" dirty="0">
                <a:solidFill>
                  <a:schemeClr val="accent1"/>
                </a:solidFill>
              </a:rPr>
              <a:t> ist weiter gegeben</a:t>
            </a:r>
          </a:p>
          <a:p>
            <a:pPr lvl="1" indent="0">
              <a:buNone/>
            </a:pPr>
            <a:endParaRPr lang="de-DE" altLang="de-DE" sz="1000" dirty="0">
              <a:solidFill>
                <a:schemeClr val="accent1"/>
              </a:solidFill>
            </a:endParaRPr>
          </a:p>
          <a:p>
            <a:pPr marL="0" lvl="1" indent="0">
              <a:buNone/>
            </a:pPr>
            <a:r>
              <a:rPr lang="de-DE" altLang="de-DE" sz="1800" dirty="0">
                <a:solidFill>
                  <a:schemeClr val="accent1"/>
                </a:solidFill>
              </a:rPr>
              <a:t>Für Baustellen, auf denen Beschäftigte mehrerer Arbeitgeber gleichzeitig oder nacheinander tätig werden, sind zusätzlich ein oder mehrere Koordinatoren nach Baustellenverordnung zu bestellen </a:t>
            </a:r>
            <a:r>
              <a:rPr lang="de-DE" altLang="de-DE" sz="1600" dirty="0">
                <a:solidFill>
                  <a:schemeClr val="accent1"/>
                </a:solidFill>
              </a:rPr>
              <a:t>(Regel zum Arbeitsschutz auf Baustellen RAB 30)</a:t>
            </a:r>
          </a:p>
          <a:p>
            <a:endParaRPr lang="de-DE" sz="1800" dirty="0"/>
          </a:p>
        </p:txBody>
      </p:sp>
      <p:pic>
        <p:nvPicPr>
          <p:cNvPr id="6" name="Picture 5" descr="C:\Users\MM\AppData\Local\Microsoft\Windows\Temporary Internet Files\Content.IE5\DEDER0PH\1197499_stop_1[1].jpg">
            <a:extLst>
              <a:ext uri="{FF2B5EF4-FFF2-40B4-BE49-F238E27FC236}">
                <a16:creationId xmlns:a16="http://schemas.microsoft.com/office/drawing/2014/main" id="{925D6D2B-7670-343C-73F2-0B5CFC7CA180}"/>
              </a:ext>
            </a:extLst>
          </p:cNvPr>
          <p:cNvPicPr>
            <a:picLocks noChangeAspect="1" noChangeArrowheads="1"/>
          </p:cNvPicPr>
          <p:nvPr/>
        </p:nvPicPr>
        <p:blipFill>
          <a:blip r:embed="rId2" cstate="print"/>
          <a:srcRect/>
          <a:stretch>
            <a:fillRect/>
          </a:stretch>
        </p:blipFill>
        <p:spPr bwMode="auto">
          <a:xfrm>
            <a:off x="8806160" y="1340034"/>
            <a:ext cx="3385840" cy="4907014"/>
          </a:xfrm>
          <a:prstGeom prst="rect">
            <a:avLst/>
          </a:prstGeom>
          <a:noFill/>
        </p:spPr>
      </p:pic>
    </p:spTree>
    <p:extLst>
      <p:ext uri="{BB962C8B-B14F-4D97-AF65-F5344CB8AC3E}">
        <p14:creationId xmlns:p14="http://schemas.microsoft.com/office/powerpoint/2010/main" val="3631121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4">
            <a:extLst>
              <a:ext uri="{FF2B5EF4-FFF2-40B4-BE49-F238E27FC236}">
                <a16:creationId xmlns:a16="http://schemas.microsoft.com/office/drawing/2014/main" id="{D1475071-1B27-495A-A3F2-5E9554AA803A}"/>
              </a:ext>
            </a:extLst>
          </p:cNvPr>
          <p:cNvSpPr>
            <a:spLocks noGrp="1"/>
          </p:cNvSpPr>
          <p:nvPr>
            <p:ph type="title"/>
          </p:nvPr>
        </p:nvSpPr>
        <p:spPr/>
        <p:txBody>
          <a:bodyPr/>
          <a:lstStyle/>
          <a:p>
            <a:r>
              <a:rPr lang="de-DE" dirty="0"/>
              <a:t>Anlassbezogene Gefährdungsbeurteilung</a:t>
            </a:r>
            <a:br>
              <a:rPr lang="de-DE" sz="2800" dirty="0"/>
            </a:br>
            <a:r>
              <a:rPr lang="de-DE" sz="2000" dirty="0">
                <a:solidFill>
                  <a:schemeClr val="accent2"/>
                </a:solidFill>
              </a:rPr>
              <a:t>TRBS 1112 „Instandhaltung“</a:t>
            </a:r>
          </a:p>
        </p:txBody>
      </p:sp>
      <p:sp>
        <p:nvSpPr>
          <p:cNvPr id="2" name="Datumsplatzhalter 1">
            <a:extLst>
              <a:ext uri="{FF2B5EF4-FFF2-40B4-BE49-F238E27FC236}">
                <a16:creationId xmlns:a16="http://schemas.microsoft.com/office/drawing/2014/main" id="{6180FA73-E863-47C2-A047-A17D9AFB77D7}"/>
              </a:ext>
            </a:extLst>
          </p:cNvPr>
          <p:cNvSpPr>
            <a:spLocks noGrp="1"/>
          </p:cNvSpPr>
          <p:nvPr>
            <p:ph type="dt" sz="half" idx="10"/>
          </p:nvPr>
        </p:nvSpPr>
        <p:spPr/>
        <p:txBody>
          <a:bodyPr/>
          <a:lstStyle/>
          <a:p>
            <a:pPr>
              <a:defRPr/>
            </a:pPr>
            <a:r>
              <a:rPr lang="de-DE"/>
              <a:t>Schulung 2025/2026</a:t>
            </a:r>
            <a:endParaRPr lang="de-DE" dirty="0"/>
          </a:p>
        </p:txBody>
      </p:sp>
      <p:sp>
        <p:nvSpPr>
          <p:cNvPr id="3" name="Foliennummernplatzhalter 2">
            <a:extLst>
              <a:ext uri="{FF2B5EF4-FFF2-40B4-BE49-F238E27FC236}">
                <a16:creationId xmlns:a16="http://schemas.microsoft.com/office/drawing/2014/main" id="{C09281F3-D3FB-4CD9-8DC7-51BAF6029968}"/>
              </a:ext>
            </a:extLst>
          </p:cNvPr>
          <p:cNvSpPr>
            <a:spLocks noGrp="1"/>
          </p:cNvSpPr>
          <p:nvPr>
            <p:ph type="sldNum" sz="quarter" idx="12"/>
          </p:nvPr>
        </p:nvSpPr>
        <p:spPr/>
        <p:txBody>
          <a:bodyPr/>
          <a:lstStyle/>
          <a:p>
            <a:pPr>
              <a:defRPr/>
            </a:pPr>
            <a:fld id="{12AF9BAD-775A-4C64-ACE3-76CB4F6FA34E}" type="slidenum">
              <a:rPr lang="de-DE" smtClean="0"/>
              <a:pPr>
                <a:defRPr/>
              </a:pPr>
              <a:t>19</a:t>
            </a:fld>
            <a:endParaRPr lang="de-DE" dirty="0"/>
          </a:p>
        </p:txBody>
      </p:sp>
      <p:sp>
        <p:nvSpPr>
          <p:cNvPr id="4" name="Textplatzhalter 3">
            <a:extLst>
              <a:ext uri="{FF2B5EF4-FFF2-40B4-BE49-F238E27FC236}">
                <a16:creationId xmlns:a16="http://schemas.microsoft.com/office/drawing/2014/main" id="{106F4581-5B6D-49CF-913B-96E2B2EC9167}"/>
              </a:ext>
            </a:extLst>
          </p:cNvPr>
          <p:cNvSpPr>
            <a:spLocks noGrp="1"/>
          </p:cNvSpPr>
          <p:nvPr>
            <p:ph type="body" sz="quarter" idx="13"/>
          </p:nvPr>
        </p:nvSpPr>
        <p:spPr>
          <a:xfrm>
            <a:off x="529169" y="1556792"/>
            <a:ext cx="11178119" cy="4844008"/>
          </a:xfrm>
        </p:spPr>
        <p:txBody>
          <a:bodyPr/>
          <a:lstStyle/>
          <a:p>
            <a:pPr marL="0" indent="0">
              <a:buNone/>
            </a:pPr>
            <a:endParaRPr lang="de-DE" dirty="0"/>
          </a:p>
          <a:p>
            <a:pPr marL="0" indent="0">
              <a:buNone/>
            </a:pPr>
            <a:endParaRPr lang="de-DE" dirty="0"/>
          </a:p>
          <a:p>
            <a:pPr marL="0" indent="0">
              <a:buNone/>
            </a:pPr>
            <a:endParaRPr lang="de-DE" sz="800" dirty="0"/>
          </a:p>
          <a:p>
            <a:pPr marL="0" indent="0" algn="ctr">
              <a:buNone/>
            </a:pPr>
            <a:r>
              <a:rPr lang="de-DE" sz="1600" dirty="0">
                <a:solidFill>
                  <a:schemeClr val="accent1"/>
                </a:solidFill>
              </a:rPr>
              <a:t>Grundsätzlich trägt jeder Arbeitgeber die Verantwortung für die Sicherheit und Gesundheit seiner Beschäftigten</a:t>
            </a:r>
          </a:p>
          <a:p>
            <a:pPr marL="0" indent="0" algn="ctr">
              <a:buNone/>
            </a:pPr>
            <a:endParaRPr lang="de-DE" sz="1600" dirty="0">
              <a:solidFill>
                <a:schemeClr val="accent1"/>
              </a:solidFill>
            </a:endParaRPr>
          </a:p>
          <a:p>
            <a:pPr marL="0" indent="0" algn="ctr">
              <a:buNone/>
            </a:pPr>
            <a:r>
              <a:rPr lang="de-DE" sz="1600" dirty="0">
                <a:solidFill>
                  <a:schemeClr val="accent1"/>
                </a:solidFill>
              </a:rPr>
              <a:t>Jeder Arbeitgeber hat für die Tätigkeiten seiner </a:t>
            </a:r>
          </a:p>
          <a:p>
            <a:pPr marL="0" indent="0" algn="ctr">
              <a:buNone/>
            </a:pPr>
            <a:r>
              <a:rPr lang="de-DE" sz="1600" dirty="0">
                <a:solidFill>
                  <a:schemeClr val="accent1"/>
                </a:solidFill>
              </a:rPr>
              <a:t>Mitarbeiter eine </a:t>
            </a:r>
            <a:r>
              <a:rPr lang="de-DE" sz="1600" dirty="0">
                <a:solidFill>
                  <a:schemeClr val="accent5"/>
                </a:solidFill>
              </a:rPr>
              <a:t>Gefährdungsbeurteilung</a:t>
            </a:r>
            <a:r>
              <a:rPr lang="de-DE" sz="1600" dirty="0">
                <a:solidFill>
                  <a:schemeClr val="accent1"/>
                </a:solidFill>
              </a:rPr>
              <a:t> zu erstellen.</a:t>
            </a:r>
          </a:p>
          <a:p>
            <a:pPr marL="0" indent="0" algn="ctr">
              <a:buNone/>
            </a:pPr>
            <a:endParaRPr lang="de-DE" sz="1600" dirty="0">
              <a:solidFill>
                <a:schemeClr val="accent1"/>
              </a:solidFill>
            </a:endParaRPr>
          </a:p>
          <a:p>
            <a:pPr marL="0" indent="0" algn="ctr">
              <a:buNone/>
            </a:pPr>
            <a:endParaRPr lang="de-DE" sz="1600" dirty="0">
              <a:solidFill>
                <a:schemeClr val="accent1"/>
              </a:solidFill>
            </a:endParaRPr>
          </a:p>
          <a:p>
            <a:pPr marL="0" indent="0" algn="ctr">
              <a:buNone/>
            </a:pPr>
            <a:endParaRPr lang="de-DE" sz="1600" dirty="0">
              <a:solidFill>
                <a:schemeClr val="accent1"/>
              </a:solidFill>
            </a:endParaRPr>
          </a:p>
          <a:p>
            <a:pPr marL="0" indent="0" algn="ctr">
              <a:buNone/>
            </a:pPr>
            <a:endParaRPr lang="de-DE" sz="1600" dirty="0">
              <a:solidFill>
                <a:schemeClr val="accent1"/>
              </a:solidFill>
            </a:endParaRPr>
          </a:p>
          <a:p>
            <a:pPr marL="0" indent="0" algn="ctr">
              <a:buNone/>
            </a:pPr>
            <a:endParaRPr lang="de-DE" sz="1600" dirty="0">
              <a:solidFill>
                <a:schemeClr val="accent1"/>
              </a:solidFill>
            </a:endParaRPr>
          </a:p>
          <a:p>
            <a:pPr marL="0" indent="0" algn="ctr">
              <a:buNone/>
            </a:pPr>
            <a:endParaRPr lang="de-DE" sz="1600" dirty="0">
              <a:solidFill>
                <a:schemeClr val="accent1"/>
              </a:solidFill>
            </a:endParaRPr>
          </a:p>
          <a:p>
            <a:pPr marL="0" indent="0" algn="ctr">
              <a:buNone/>
            </a:pPr>
            <a:endParaRPr lang="de-DE" sz="1600" dirty="0">
              <a:solidFill>
                <a:schemeClr val="accent1"/>
              </a:solidFill>
            </a:endParaRPr>
          </a:p>
          <a:p>
            <a:pPr marL="0" indent="0" algn="ctr">
              <a:buNone/>
            </a:pPr>
            <a:endParaRPr lang="de-DE" sz="800" dirty="0">
              <a:solidFill>
                <a:schemeClr val="accent1"/>
              </a:solidFill>
            </a:endParaRPr>
          </a:p>
          <a:p>
            <a:pPr marL="0" indent="0" algn="ctr">
              <a:buNone/>
            </a:pPr>
            <a:r>
              <a:rPr lang="de-DE" sz="1600" dirty="0">
                <a:solidFill>
                  <a:schemeClr val="accent5"/>
                </a:solidFill>
              </a:rPr>
              <a:t>Bei Zusammenarbeit verschiedener Arbeitgeber ist die Gefährdungsbeurteilung (schriftlich) unter allen Beteiligten abzustimmen und gemeinsam sind entsprechende Schutzmaßnahmen zu treffen.</a:t>
            </a:r>
          </a:p>
          <a:p>
            <a:pPr marL="0" indent="0" algn="ctr">
              <a:buNone/>
            </a:pPr>
            <a:endParaRPr lang="de-DE" sz="1600" dirty="0">
              <a:solidFill>
                <a:schemeClr val="accent1"/>
              </a:solidFill>
            </a:endParaRPr>
          </a:p>
        </p:txBody>
      </p:sp>
      <p:sp>
        <p:nvSpPr>
          <p:cNvPr id="7" name="Rechteck 6">
            <a:extLst>
              <a:ext uri="{FF2B5EF4-FFF2-40B4-BE49-F238E27FC236}">
                <a16:creationId xmlns:a16="http://schemas.microsoft.com/office/drawing/2014/main" id="{845769E1-ED0F-4B68-905B-2E258958CF65}"/>
              </a:ext>
            </a:extLst>
          </p:cNvPr>
          <p:cNvSpPr/>
          <p:nvPr/>
        </p:nvSpPr>
        <p:spPr bwMode="auto">
          <a:xfrm>
            <a:off x="623392" y="1628800"/>
            <a:ext cx="3708000" cy="396120"/>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de-DE" sz="2000" b="0" i="0" u="none" strike="noStrike" cap="none" normalizeH="0" baseline="0" dirty="0">
                <a:ln>
                  <a:noFill/>
                </a:ln>
                <a:solidFill>
                  <a:srgbClr val="0082B0"/>
                </a:solidFill>
                <a:effectLst/>
                <a:latin typeface="+mn-lt"/>
                <a:ea typeface="ＭＳ Ｐゴシック" pitchFamily="1" charset="-128"/>
              </a:rPr>
              <a:t>Biogasanlagenbetreiber</a:t>
            </a:r>
          </a:p>
        </p:txBody>
      </p:sp>
      <p:sp>
        <p:nvSpPr>
          <p:cNvPr id="8" name="Rechteck 7">
            <a:extLst>
              <a:ext uri="{FF2B5EF4-FFF2-40B4-BE49-F238E27FC236}">
                <a16:creationId xmlns:a16="http://schemas.microsoft.com/office/drawing/2014/main" id="{B6230A43-D1BF-4C6D-8AF4-8BE7390573AA}"/>
              </a:ext>
            </a:extLst>
          </p:cNvPr>
          <p:cNvSpPr/>
          <p:nvPr/>
        </p:nvSpPr>
        <p:spPr bwMode="auto">
          <a:xfrm>
            <a:off x="7896200" y="1628800"/>
            <a:ext cx="3708000" cy="396120"/>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de-DE" sz="2000" b="0" i="0" u="none" strike="noStrike" cap="none" normalizeH="0" baseline="0" dirty="0">
                <a:ln>
                  <a:noFill/>
                </a:ln>
                <a:solidFill>
                  <a:srgbClr val="0082B0"/>
                </a:solidFill>
                <a:effectLst/>
                <a:latin typeface="+mn-lt"/>
                <a:ea typeface="ＭＳ Ｐゴシック" pitchFamily="1" charset="-128"/>
              </a:rPr>
              <a:t>Instandhaltungsunternehmen</a:t>
            </a:r>
          </a:p>
        </p:txBody>
      </p:sp>
      <p:cxnSp>
        <p:nvCxnSpPr>
          <p:cNvPr id="10" name="Gerade Verbindung mit Pfeil 9">
            <a:extLst>
              <a:ext uri="{FF2B5EF4-FFF2-40B4-BE49-F238E27FC236}">
                <a16:creationId xmlns:a16="http://schemas.microsoft.com/office/drawing/2014/main" id="{8EE93003-D59F-413A-A564-02A589AA5598}"/>
              </a:ext>
            </a:extLst>
          </p:cNvPr>
          <p:cNvCxnSpPr>
            <a:cxnSpLocks/>
          </p:cNvCxnSpPr>
          <p:nvPr/>
        </p:nvCxnSpPr>
        <p:spPr bwMode="auto">
          <a:xfrm>
            <a:off x="2351584" y="2024920"/>
            <a:ext cx="0" cy="288032"/>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cxnSp>
        <p:nvCxnSpPr>
          <p:cNvPr id="12" name="Gerade Verbindung mit Pfeil 11">
            <a:extLst>
              <a:ext uri="{FF2B5EF4-FFF2-40B4-BE49-F238E27FC236}">
                <a16:creationId xmlns:a16="http://schemas.microsoft.com/office/drawing/2014/main" id="{3DAC4C1C-2F5B-4635-B02D-FE00FCBEC415}"/>
              </a:ext>
            </a:extLst>
          </p:cNvPr>
          <p:cNvCxnSpPr>
            <a:cxnSpLocks/>
          </p:cNvCxnSpPr>
          <p:nvPr/>
        </p:nvCxnSpPr>
        <p:spPr bwMode="auto">
          <a:xfrm>
            <a:off x="9840416" y="2024920"/>
            <a:ext cx="0" cy="288032"/>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cxnSp>
        <p:nvCxnSpPr>
          <p:cNvPr id="13" name="Gerade Verbindung mit Pfeil 12">
            <a:extLst>
              <a:ext uri="{FF2B5EF4-FFF2-40B4-BE49-F238E27FC236}">
                <a16:creationId xmlns:a16="http://schemas.microsoft.com/office/drawing/2014/main" id="{042C0407-0524-443E-A92B-6579559FCBAE}"/>
              </a:ext>
            </a:extLst>
          </p:cNvPr>
          <p:cNvCxnSpPr>
            <a:cxnSpLocks/>
          </p:cNvCxnSpPr>
          <p:nvPr/>
        </p:nvCxnSpPr>
        <p:spPr bwMode="auto">
          <a:xfrm>
            <a:off x="2353066" y="2726884"/>
            <a:ext cx="1594707" cy="396120"/>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cxnSp>
        <p:nvCxnSpPr>
          <p:cNvPr id="14" name="Gerade Verbindung mit Pfeil 13">
            <a:extLst>
              <a:ext uri="{FF2B5EF4-FFF2-40B4-BE49-F238E27FC236}">
                <a16:creationId xmlns:a16="http://schemas.microsoft.com/office/drawing/2014/main" id="{CB6270AE-D145-4615-B718-CD7E1B0EC727}"/>
              </a:ext>
            </a:extLst>
          </p:cNvPr>
          <p:cNvCxnSpPr>
            <a:cxnSpLocks/>
          </p:cNvCxnSpPr>
          <p:nvPr/>
        </p:nvCxnSpPr>
        <p:spPr bwMode="auto">
          <a:xfrm flipH="1">
            <a:off x="8401050" y="2726884"/>
            <a:ext cx="1445477" cy="396120"/>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sp>
        <p:nvSpPr>
          <p:cNvPr id="15" name="Rechteck 14">
            <a:extLst>
              <a:ext uri="{FF2B5EF4-FFF2-40B4-BE49-F238E27FC236}">
                <a16:creationId xmlns:a16="http://schemas.microsoft.com/office/drawing/2014/main" id="{B7D2EE9D-1B81-4400-867D-2C1B503023C4}"/>
              </a:ext>
            </a:extLst>
          </p:cNvPr>
          <p:cNvSpPr/>
          <p:nvPr/>
        </p:nvSpPr>
        <p:spPr bwMode="auto">
          <a:xfrm>
            <a:off x="373401" y="3771228"/>
            <a:ext cx="4860000" cy="773972"/>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de-DE" sz="2000" dirty="0">
                <a:solidFill>
                  <a:schemeClr val="accent1"/>
                </a:solidFill>
                <a:latin typeface="+mn-lt"/>
              </a:rPr>
              <a:t>Gefährdungen durch </a:t>
            </a:r>
            <a:r>
              <a:rPr lang="de-DE" sz="2000" dirty="0">
                <a:solidFill>
                  <a:schemeClr val="accent2"/>
                </a:solidFill>
                <a:latin typeface="+mn-lt"/>
              </a:rPr>
              <a:t>die Biogasanlage / den Anlagenteil</a:t>
            </a:r>
            <a:endParaRPr kumimoji="0" lang="de-DE" sz="2000" b="0" i="0" u="none" strike="noStrike" cap="none" normalizeH="0" baseline="0" dirty="0">
              <a:ln>
                <a:noFill/>
              </a:ln>
              <a:solidFill>
                <a:schemeClr val="accent2"/>
              </a:solidFill>
              <a:effectLst/>
              <a:latin typeface="+mn-lt"/>
              <a:ea typeface="ＭＳ Ｐゴシック" pitchFamily="1" charset="-128"/>
            </a:endParaRPr>
          </a:p>
        </p:txBody>
      </p:sp>
      <p:sp>
        <p:nvSpPr>
          <p:cNvPr id="16" name="Rechteck 15">
            <a:extLst>
              <a:ext uri="{FF2B5EF4-FFF2-40B4-BE49-F238E27FC236}">
                <a16:creationId xmlns:a16="http://schemas.microsoft.com/office/drawing/2014/main" id="{61EA4E20-75EF-4C22-9C76-EECA5A7207B5}"/>
              </a:ext>
            </a:extLst>
          </p:cNvPr>
          <p:cNvSpPr/>
          <p:nvPr/>
        </p:nvSpPr>
        <p:spPr bwMode="auto">
          <a:xfrm>
            <a:off x="821939" y="4707332"/>
            <a:ext cx="4932000" cy="773972"/>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de-DE" sz="2000" dirty="0">
                <a:solidFill>
                  <a:schemeClr val="accent1"/>
                </a:solidFill>
                <a:latin typeface="+mn-lt"/>
              </a:rPr>
              <a:t>Gefährdungen durch die</a:t>
            </a:r>
            <a:r>
              <a:rPr lang="de-DE" sz="2000" dirty="0">
                <a:solidFill>
                  <a:schemeClr val="accent2"/>
                </a:solidFill>
                <a:latin typeface="+mn-lt"/>
              </a:rPr>
              <a:t> Instandhaltungsmaßnahme</a:t>
            </a:r>
            <a:endParaRPr kumimoji="0" lang="de-DE" sz="2000" b="0" i="0" u="none" strike="noStrike" cap="none" normalizeH="0" baseline="0" dirty="0">
              <a:ln>
                <a:noFill/>
              </a:ln>
              <a:solidFill>
                <a:schemeClr val="accent2"/>
              </a:solidFill>
              <a:effectLst/>
              <a:latin typeface="+mn-lt"/>
              <a:ea typeface="ＭＳ Ｐゴシック" pitchFamily="1" charset="-128"/>
            </a:endParaRPr>
          </a:p>
        </p:txBody>
      </p:sp>
      <p:sp>
        <p:nvSpPr>
          <p:cNvPr id="17" name="Rechteck 16">
            <a:extLst>
              <a:ext uri="{FF2B5EF4-FFF2-40B4-BE49-F238E27FC236}">
                <a16:creationId xmlns:a16="http://schemas.microsoft.com/office/drawing/2014/main" id="{068B115A-9EE6-459F-834D-9A9895A96CB1}"/>
              </a:ext>
            </a:extLst>
          </p:cNvPr>
          <p:cNvSpPr/>
          <p:nvPr/>
        </p:nvSpPr>
        <p:spPr bwMode="auto">
          <a:xfrm>
            <a:off x="6463113" y="4689216"/>
            <a:ext cx="4932000" cy="773972"/>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de-DE" sz="2000" dirty="0">
                <a:solidFill>
                  <a:schemeClr val="accent1"/>
                </a:solidFill>
                <a:latin typeface="+mn-lt"/>
              </a:rPr>
              <a:t>Gefährdungen durch bei der Instandhaltung </a:t>
            </a:r>
            <a:r>
              <a:rPr lang="de-DE" sz="2000" dirty="0">
                <a:solidFill>
                  <a:schemeClr val="accent2"/>
                </a:solidFill>
                <a:latin typeface="+mn-lt"/>
              </a:rPr>
              <a:t>verwendete Arbeitsmittel</a:t>
            </a:r>
            <a:endParaRPr kumimoji="0" lang="de-DE" sz="2000" b="0" i="0" u="none" strike="noStrike" cap="none" normalizeH="0" baseline="0" dirty="0">
              <a:ln>
                <a:noFill/>
              </a:ln>
              <a:solidFill>
                <a:schemeClr val="accent2"/>
              </a:solidFill>
              <a:effectLst/>
              <a:latin typeface="+mn-lt"/>
              <a:ea typeface="ＭＳ Ｐゴシック" pitchFamily="1" charset="-128"/>
            </a:endParaRPr>
          </a:p>
        </p:txBody>
      </p:sp>
      <p:sp>
        <p:nvSpPr>
          <p:cNvPr id="18" name="Rechteck 17">
            <a:extLst>
              <a:ext uri="{FF2B5EF4-FFF2-40B4-BE49-F238E27FC236}">
                <a16:creationId xmlns:a16="http://schemas.microsoft.com/office/drawing/2014/main" id="{BC894746-5DD0-4211-BFBB-99A2082C8FEC}"/>
              </a:ext>
            </a:extLst>
          </p:cNvPr>
          <p:cNvSpPr/>
          <p:nvPr/>
        </p:nvSpPr>
        <p:spPr bwMode="auto">
          <a:xfrm>
            <a:off x="7017923" y="3753112"/>
            <a:ext cx="4860000" cy="773972"/>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de-DE" sz="2000" dirty="0">
                <a:solidFill>
                  <a:schemeClr val="accent1"/>
                </a:solidFill>
                <a:latin typeface="+mn-lt"/>
              </a:rPr>
              <a:t>Gefährdungen durch </a:t>
            </a:r>
            <a:r>
              <a:rPr lang="de-DE" sz="2000" dirty="0">
                <a:solidFill>
                  <a:schemeClr val="accent2"/>
                </a:solidFill>
                <a:latin typeface="+mn-lt"/>
              </a:rPr>
              <a:t>arbeitsorganisatorische Besonderheiten</a:t>
            </a:r>
            <a:endParaRPr kumimoji="0" lang="de-DE" sz="2000" b="0" i="0" u="none" strike="noStrike" cap="none" normalizeH="0" baseline="0" dirty="0">
              <a:ln>
                <a:noFill/>
              </a:ln>
              <a:solidFill>
                <a:schemeClr val="accent2"/>
              </a:solidFill>
              <a:effectLst/>
              <a:latin typeface="+mn-lt"/>
              <a:ea typeface="ＭＳ Ｐゴシック" pitchFamily="1" charset="-128"/>
            </a:endParaRPr>
          </a:p>
        </p:txBody>
      </p:sp>
      <p:cxnSp>
        <p:nvCxnSpPr>
          <p:cNvPr id="23" name="Gerade Verbindung mit Pfeil 22">
            <a:extLst>
              <a:ext uri="{FF2B5EF4-FFF2-40B4-BE49-F238E27FC236}">
                <a16:creationId xmlns:a16="http://schemas.microsoft.com/office/drawing/2014/main" id="{C2B95261-90CE-4942-A1B5-C92A26CB3282}"/>
              </a:ext>
            </a:extLst>
          </p:cNvPr>
          <p:cNvCxnSpPr>
            <a:cxnSpLocks/>
          </p:cNvCxnSpPr>
          <p:nvPr/>
        </p:nvCxnSpPr>
        <p:spPr bwMode="auto">
          <a:xfrm flipV="1">
            <a:off x="2662145" y="3608418"/>
            <a:ext cx="2600659" cy="162810"/>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cxnSp>
        <p:nvCxnSpPr>
          <p:cNvPr id="26" name="Gerade Verbindung mit Pfeil 25">
            <a:extLst>
              <a:ext uri="{FF2B5EF4-FFF2-40B4-BE49-F238E27FC236}">
                <a16:creationId xmlns:a16="http://schemas.microsoft.com/office/drawing/2014/main" id="{0820F76B-8B7E-4FA9-85C2-F8B16FEA682A}"/>
              </a:ext>
            </a:extLst>
          </p:cNvPr>
          <p:cNvCxnSpPr>
            <a:cxnSpLocks/>
          </p:cNvCxnSpPr>
          <p:nvPr/>
        </p:nvCxnSpPr>
        <p:spPr bwMode="auto">
          <a:xfrm flipH="1" flipV="1">
            <a:off x="5753939" y="3608418"/>
            <a:ext cx="12685" cy="1098914"/>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cxnSp>
        <p:nvCxnSpPr>
          <p:cNvPr id="28" name="Gerade Verbindung mit Pfeil 27">
            <a:extLst>
              <a:ext uri="{FF2B5EF4-FFF2-40B4-BE49-F238E27FC236}">
                <a16:creationId xmlns:a16="http://schemas.microsoft.com/office/drawing/2014/main" id="{DB166C81-5D34-429F-BCAF-B733628C83C7}"/>
              </a:ext>
            </a:extLst>
          </p:cNvPr>
          <p:cNvCxnSpPr>
            <a:cxnSpLocks/>
          </p:cNvCxnSpPr>
          <p:nvPr/>
        </p:nvCxnSpPr>
        <p:spPr bwMode="auto">
          <a:xfrm flipV="1">
            <a:off x="6463113" y="3608418"/>
            <a:ext cx="0" cy="1080798"/>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cxnSp>
        <p:nvCxnSpPr>
          <p:cNvPr id="37" name="Gerade Verbindung mit Pfeil 36">
            <a:extLst>
              <a:ext uri="{FF2B5EF4-FFF2-40B4-BE49-F238E27FC236}">
                <a16:creationId xmlns:a16="http://schemas.microsoft.com/office/drawing/2014/main" id="{D64BEEA4-CC31-467E-9FB2-6FCC5D72C098}"/>
              </a:ext>
            </a:extLst>
          </p:cNvPr>
          <p:cNvCxnSpPr>
            <a:cxnSpLocks/>
            <a:stCxn id="18" idx="0"/>
          </p:cNvCxnSpPr>
          <p:nvPr/>
        </p:nvCxnSpPr>
        <p:spPr bwMode="auto">
          <a:xfrm flipH="1" flipV="1">
            <a:off x="7347938" y="3607664"/>
            <a:ext cx="2099985" cy="145448"/>
          </a:xfrm>
          <a:prstGeom prst="straightConnector1">
            <a:avLst/>
          </a:prstGeom>
          <a:solidFill>
            <a:schemeClr val="accent1"/>
          </a:solidFill>
          <a:ln w="9525" cap="flat" cmpd="sng" algn="ctr">
            <a:solidFill>
              <a:schemeClr val="accent1"/>
            </a:solidFill>
            <a:prstDash val="solid"/>
            <a:round/>
            <a:headEnd type="none" w="med" len="med"/>
            <a:tailEnd type="triangle"/>
          </a:ln>
          <a:effectLst/>
        </p:spPr>
      </p:cxnSp>
    </p:spTree>
    <p:extLst>
      <p:ext uri="{BB962C8B-B14F-4D97-AF65-F5344CB8AC3E}">
        <p14:creationId xmlns:p14="http://schemas.microsoft.com/office/powerpoint/2010/main" val="1212489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3023105E-9C07-FC6C-BEF2-5D315796E65E}"/>
              </a:ext>
            </a:extLst>
          </p:cNvPr>
          <p:cNvSpPr>
            <a:spLocks noGrp="1"/>
          </p:cNvSpPr>
          <p:nvPr>
            <p:ph type="title"/>
          </p:nvPr>
        </p:nvSpPr>
        <p:spPr/>
        <p:txBody>
          <a:bodyPr/>
          <a:lstStyle/>
          <a:p>
            <a:r>
              <a:rPr lang="de-DE" dirty="0"/>
              <a:t>Warum ist gute Organisation so wichtig?</a:t>
            </a:r>
          </a:p>
        </p:txBody>
      </p:sp>
      <p:sp>
        <p:nvSpPr>
          <p:cNvPr id="2" name="Datumsplatzhalter 1">
            <a:extLst>
              <a:ext uri="{FF2B5EF4-FFF2-40B4-BE49-F238E27FC236}">
                <a16:creationId xmlns:a16="http://schemas.microsoft.com/office/drawing/2014/main" id="{0DAE4B6D-45D3-5B55-EA4D-CE2A11006371}"/>
              </a:ext>
            </a:extLst>
          </p:cNvPr>
          <p:cNvSpPr>
            <a:spLocks noGrp="1"/>
          </p:cNvSpPr>
          <p:nvPr>
            <p:ph type="dt" sz="half" idx="10"/>
          </p:nvPr>
        </p:nvSpPr>
        <p:spPr/>
        <p:txBody>
          <a:bodyPr/>
          <a:lstStyle/>
          <a:p>
            <a:pPr>
              <a:defRPr/>
            </a:pPr>
            <a:r>
              <a:rPr lang="de-DE"/>
              <a:t>Schulung 2025/2026</a:t>
            </a:r>
            <a:endParaRPr lang="de-DE" dirty="0"/>
          </a:p>
        </p:txBody>
      </p:sp>
      <p:sp>
        <p:nvSpPr>
          <p:cNvPr id="3" name="Foliennummernplatzhalter 2">
            <a:extLst>
              <a:ext uri="{FF2B5EF4-FFF2-40B4-BE49-F238E27FC236}">
                <a16:creationId xmlns:a16="http://schemas.microsoft.com/office/drawing/2014/main" id="{1C20D9D8-8AE8-16C4-4145-383DE3E82096}"/>
              </a:ext>
            </a:extLst>
          </p:cNvPr>
          <p:cNvSpPr>
            <a:spLocks noGrp="1"/>
          </p:cNvSpPr>
          <p:nvPr>
            <p:ph type="sldNum" sz="quarter" idx="12"/>
          </p:nvPr>
        </p:nvSpPr>
        <p:spPr/>
        <p:txBody>
          <a:bodyPr/>
          <a:lstStyle/>
          <a:p>
            <a:pPr algn="r">
              <a:defRPr/>
            </a:pPr>
            <a:fld id="{42020CB9-598F-41BD-B058-380FB38EF93E}" type="slidenum">
              <a:rPr lang="de-DE" smtClean="0"/>
              <a:pPr algn="r">
                <a:defRPr/>
              </a:pPr>
              <a:t>2</a:t>
            </a:fld>
            <a:endParaRPr lang="de-DE" dirty="0"/>
          </a:p>
        </p:txBody>
      </p:sp>
      <p:sp>
        <p:nvSpPr>
          <p:cNvPr id="7" name="Textplatzhalter 6">
            <a:extLst>
              <a:ext uri="{FF2B5EF4-FFF2-40B4-BE49-F238E27FC236}">
                <a16:creationId xmlns:a16="http://schemas.microsoft.com/office/drawing/2014/main" id="{602A7D11-9466-FF11-F0E0-DF4E90B7A7D0}"/>
              </a:ext>
            </a:extLst>
          </p:cNvPr>
          <p:cNvSpPr>
            <a:spLocks noGrp="1"/>
          </p:cNvSpPr>
          <p:nvPr>
            <p:ph type="body" sz="quarter" idx="13"/>
          </p:nvPr>
        </p:nvSpPr>
        <p:spPr>
          <a:xfrm>
            <a:off x="529168" y="1556792"/>
            <a:ext cx="11275184" cy="4536504"/>
          </a:xfrm>
        </p:spPr>
        <p:txBody>
          <a:bodyPr/>
          <a:lstStyle/>
          <a:p>
            <a:r>
              <a:rPr lang="de-DE" dirty="0"/>
              <a:t>Gute Organisation rettet Leben – Arbeiten müssen sicher geplant werden!</a:t>
            </a:r>
          </a:p>
          <a:p>
            <a:pPr marL="342900" indent="-342900">
              <a:buFont typeface="Arial" panose="020B0604020202020204" pitchFamily="34" charset="0"/>
              <a:buChar char="•"/>
            </a:pPr>
            <a:r>
              <a:rPr lang="de-DE" b="0" dirty="0"/>
              <a:t>Ein Großteil der Unfälle im Zusammenhang mit Instandhaltungsarbeiten ist nicht auf technisches Versagen zurückzuführen, sondern auf unzureichende Organisation der Arbeiten.</a:t>
            </a:r>
          </a:p>
          <a:p>
            <a:pPr marL="342900" indent="-342900">
              <a:buFont typeface="Arial" panose="020B0604020202020204" pitchFamily="34" charset="0"/>
              <a:buChar char="•"/>
            </a:pPr>
            <a:r>
              <a:rPr lang="de-DE" b="0" dirty="0"/>
              <a:t>Gute Organisation ersetzt keine Sicherheitsvorkehrungen – aber ohne Organisation wirken Sicherheitsmaßnahmen nicht.</a:t>
            </a:r>
          </a:p>
          <a:p>
            <a:endParaRPr lang="de-DE" b="0" dirty="0"/>
          </a:p>
          <a:p>
            <a:pPr marL="342900" indent="-342900">
              <a:buFont typeface="Wingdings" panose="05000000000000000000" pitchFamily="2" charset="2"/>
              <a:buChar char="è"/>
            </a:pPr>
            <a:r>
              <a:rPr lang="de-DE" b="0" dirty="0">
                <a:solidFill>
                  <a:schemeClr val="accent5"/>
                </a:solidFill>
                <a:sym typeface="Wingdings" panose="05000000000000000000" pitchFamily="2" charset="2"/>
              </a:rPr>
              <a:t>Sichre Instandhaltung beginnt daher im Büro und bei der Abstimmung mit allen Beteiligten!</a:t>
            </a:r>
          </a:p>
        </p:txBody>
      </p:sp>
      <p:pic>
        <p:nvPicPr>
          <p:cNvPr id="9" name="Grafik 8">
            <a:extLst>
              <a:ext uri="{FF2B5EF4-FFF2-40B4-BE49-F238E27FC236}">
                <a16:creationId xmlns:a16="http://schemas.microsoft.com/office/drawing/2014/main" id="{1114E55E-3298-8903-7666-D6B7ACF87C58}"/>
              </a:ext>
            </a:extLst>
          </p:cNvPr>
          <p:cNvPicPr>
            <a:picLocks noChangeAspect="1"/>
          </p:cNvPicPr>
          <p:nvPr/>
        </p:nvPicPr>
        <p:blipFill>
          <a:blip r:embed="rId2"/>
          <a:stretch>
            <a:fillRect/>
          </a:stretch>
        </p:blipFill>
        <p:spPr>
          <a:xfrm>
            <a:off x="4871864" y="4293095"/>
            <a:ext cx="2448271" cy="2477627"/>
          </a:xfrm>
          <a:prstGeom prst="rect">
            <a:avLst/>
          </a:prstGeom>
        </p:spPr>
      </p:pic>
    </p:spTree>
    <p:extLst>
      <p:ext uri="{BB962C8B-B14F-4D97-AF65-F5344CB8AC3E}">
        <p14:creationId xmlns:p14="http://schemas.microsoft.com/office/powerpoint/2010/main" val="792862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Einweisung der Fremdfirma</a:t>
            </a:r>
          </a:p>
        </p:txBody>
      </p:sp>
      <p:sp>
        <p:nvSpPr>
          <p:cNvPr id="3" name="Datumsplatzhalter 2"/>
          <p:cNvSpPr>
            <a:spLocks noGrp="1"/>
          </p:cNvSpPr>
          <p:nvPr>
            <p:ph type="dt" sz="half" idx="10"/>
          </p:nvPr>
        </p:nvSpPr>
        <p:spPr/>
        <p:txBody>
          <a:bodyPr/>
          <a:lstStyle/>
          <a:p>
            <a:pPr>
              <a:defRPr/>
            </a:pPr>
            <a:r>
              <a:rPr lang="de-DE"/>
              <a:t>Schulung 2025/2026</a:t>
            </a:r>
            <a:endParaRPr lang="de-DE" dirty="0"/>
          </a:p>
        </p:txBody>
      </p:sp>
      <p:sp>
        <p:nvSpPr>
          <p:cNvPr id="4" name="Foliennummernplatzhalter 3"/>
          <p:cNvSpPr>
            <a:spLocks noGrp="1"/>
          </p:cNvSpPr>
          <p:nvPr>
            <p:ph type="sldNum" sz="quarter" idx="12"/>
          </p:nvPr>
        </p:nvSpPr>
        <p:spPr/>
        <p:txBody>
          <a:bodyPr/>
          <a:lstStyle/>
          <a:p>
            <a:pPr>
              <a:defRPr/>
            </a:pPr>
            <a:fld id="{12AF9BAD-775A-4C64-ACE3-76CB4F6FA34E}" type="slidenum">
              <a:rPr lang="de-DE" smtClean="0"/>
              <a:pPr>
                <a:defRPr/>
              </a:pPr>
              <a:t>20</a:t>
            </a:fld>
            <a:endParaRPr lang="de-DE" dirty="0"/>
          </a:p>
        </p:txBody>
      </p:sp>
      <p:sp>
        <p:nvSpPr>
          <p:cNvPr id="5" name="Textplatzhalter 4"/>
          <p:cNvSpPr>
            <a:spLocks noGrp="1"/>
          </p:cNvSpPr>
          <p:nvPr>
            <p:ph type="body" sz="quarter" idx="13"/>
          </p:nvPr>
        </p:nvSpPr>
        <p:spPr>
          <a:xfrm>
            <a:off x="529169" y="1556791"/>
            <a:ext cx="11092283" cy="5038113"/>
          </a:xfrm>
        </p:spPr>
        <p:txBody>
          <a:bodyPr/>
          <a:lstStyle/>
          <a:p>
            <a:r>
              <a:rPr lang="de-DE" sz="1800" b="0" dirty="0">
                <a:solidFill>
                  <a:schemeClr val="accent5"/>
                </a:solidFill>
              </a:rPr>
              <a:t>Der Verantwortliche der Fremdfirma</a:t>
            </a:r>
            <a:r>
              <a:rPr lang="de-DE" sz="1800" b="0" dirty="0"/>
              <a:t> muss vor Arbeitsaufnahme in baustellen- bzw.- standort-spezifischen „Gefahrenquellen“ und „spezifische Verhaltensregeln“ durch den Biogasanlagenbetreiber </a:t>
            </a:r>
            <a:r>
              <a:rPr lang="de-DE" sz="1800" b="0" dirty="0">
                <a:solidFill>
                  <a:schemeClr val="accent5"/>
                </a:solidFill>
              </a:rPr>
              <a:t>eingewiesen werden</a:t>
            </a:r>
            <a:r>
              <a:rPr lang="de-DE" sz="1800" b="0" dirty="0"/>
              <a:t>, z.B.:</a:t>
            </a:r>
          </a:p>
          <a:p>
            <a:pPr marL="644525" lvl="1" indent="-285750"/>
            <a:r>
              <a:rPr lang="de-DE" sz="1600" dirty="0"/>
              <a:t>Ex-Zonenplan, Schutzabstandsregelungen feuergefährliche Arbeiten</a:t>
            </a:r>
          </a:p>
          <a:p>
            <a:pPr marL="644525" lvl="1" indent="-285750"/>
            <a:r>
              <a:rPr lang="de-DE" sz="1600" dirty="0"/>
              <a:t>Betretungsverbote</a:t>
            </a:r>
          </a:p>
          <a:p>
            <a:pPr marL="644525" lvl="1" indent="-285750"/>
            <a:r>
              <a:rPr lang="de-DE" sz="1600" dirty="0"/>
              <a:t>Handhabung von Notfällen (Rettungskette, Alarmplan….)</a:t>
            </a:r>
          </a:p>
          <a:p>
            <a:pPr marL="644525" lvl="1" indent="-285750"/>
            <a:r>
              <a:rPr lang="de-DE" sz="1600" dirty="0"/>
              <a:t>Einsatz von persönlicher Schutzausrüstung</a:t>
            </a:r>
          </a:p>
          <a:p>
            <a:pPr marL="644525" lvl="1" indent="-285750"/>
            <a:r>
              <a:rPr lang="de-DE" sz="1600" dirty="0"/>
              <a:t>Weisungsvorbehalte bei gegenseitiger Gefährdung</a:t>
            </a:r>
          </a:p>
          <a:p>
            <a:pPr marL="644525" lvl="1" indent="-285750"/>
            <a:r>
              <a:rPr lang="de-DE" sz="1600" dirty="0"/>
              <a:t>Handhabung von Anlieferung, Transport, Lagerung….</a:t>
            </a:r>
          </a:p>
          <a:p>
            <a:pPr marL="644525" lvl="1" indent="-285750"/>
            <a:r>
              <a:rPr lang="de-DE" sz="1600" dirty="0"/>
              <a:t>Gegenseitige Informations- und Meldepflichten</a:t>
            </a:r>
          </a:p>
          <a:p>
            <a:pPr marL="644525" lvl="1" indent="-285750"/>
            <a:r>
              <a:rPr lang="de-DE" sz="1600" dirty="0"/>
              <a:t>Einsatz gefährlicher Arbeitsmittel/Arbeitsverfahren (Freigabeverfahren)</a:t>
            </a:r>
          </a:p>
          <a:p>
            <a:pPr marL="644525" lvl="1" indent="-285750"/>
            <a:r>
              <a:rPr lang="de-DE" sz="1600" dirty="0"/>
              <a:t>Koordination gefährlicher Arbeiten </a:t>
            </a:r>
            <a:r>
              <a:rPr lang="de-DE" sz="1400" dirty="0"/>
              <a:t>….</a:t>
            </a:r>
          </a:p>
          <a:p>
            <a:pPr marL="644525" lvl="1" indent="-285750"/>
            <a:endParaRPr lang="de-DE" sz="1000" dirty="0"/>
          </a:p>
          <a:p>
            <a:pPr marL="285750" indent="-285750" algn="ctr">
              <a:buFont typeface="Wingdings" panose="05000000000000000000" pitchFamily="2" charset="2"/>
              <a:buChar char="è"/>
            </a:pPr>
            <a:r>
              <a:rPr lang="de-DE" altLang="de-DE" sz="1600" b="0" dirty="0">
                <a:solidFill>
                  <a:schemeClr val="accent1"/>
                </a:solidFill>
              </a:rPr>
              <a:t>Der </a:t>
            </a:r>
            <a:r>
              <a:rPr lang="de-DE" altLang="de-DE" sz="1600" b="0" dirty="0"/>
              <a:t>A</a:t>
            </a:r>
            <a:r>
              <a:rPr lang="de-DE" altLang="de-DE" sz="1600" b="0" dirty="0">
                <a:solidFill>
                  <a:schemeClr val="accent1"/>
                </a:solidFill>
              </a:rPr>
              <a:t>nlagenbetreiber muss sich vergewissern,</a:t>
            </a:r>
            <a:r>
              <a:rPr lang="de-DE" altLang="de-DE" sz="1600" b="0" dirty="0">
                <a:solidFill>
                  <a:schemeClr val="accent5"/>
                </a:solidFill>
              </a:rPr>
              <a:t> dass Beschäftigte des Auftragnehmers eine angemessene Unterweisung </a:t>
            </a:r>
            <a:r>
              <a:rPr lang="de-DE" altLang="de-DE" sz="1600" b="0" dirty="0">
                <a:solidFill>
                  <a:schemeClr val="accent1"/>
                </a:solidFill>
              </a:rPr>
              <a:t>über den Inhalt der Einweisung erhalten haben! </a:t>
            </a:r>
          </a:p>
          <a:p>
            <a:pPr marL="285750" indent="-285750" algn="ctr">
              <a:buFont typeface="Wingdings" panose="05000000000000000000" pitchFamily="2" charset="2"/>
              <a:buChar char="è"/>
            </a:pPr>
            <a:r>
              <a:rPr lang="de-DE" altLang="de-DE" sz="1600" b="0" dirty="0">
                <a:solidFill>
                  <a:schemeClr val="accent1"/>
                </a:solidFill>
              </a:rPr>
              <a:t>Der </a:t>
            </a:r>
            <a:r>
              <a:rPr lang="de-DE" altLang="de-DE" sz="1600" b="0" dirty="0"/>
              <a:t>A</a:t>
            </a:r>
            <a:r>
              <a:rPr lang="de-DE" altLang="de-DE" sz="1600" b="0" dirty="0">
                <a:solidFill>
                  <a:schemeClr val="accent1"/>
                </a:solidFill>
              </a:rPr>
              <a:t>nlagenbetreiber sollte wesentliche Inhalte der Einweisung bereits dem </a:t>
            </a:r>
            <a:r>
              <a:rPr lang="de-DE" altLang="de-DE" sz="1600" b="0" dirty="0">
                <a:solidFill>
                  <a:schemeClr val="accent5"/>
                </a:solidFill>
              </a:rPr>
              <a:t>Bestellvorgang hinzuzufügen!</a:t>
            </a:r>
          </a:p>
          <a:p>
            <a:pPr marL="285750" indent="-285750" algn="ctr">
              <a:buFont typeface="Wingdings" panose="05000000000000000000" pitchFamily="2" charset="2"/>
              <a:buChar char="è"/>
            </a:pPr>
            <a:r>
              <a:rPr lang="de-DE" altLang="de-DE" sz="1600" b="0" dirty="0">
                <a:solidFill>
                  <a:schemeClr val="accent1"/>
                </a:solidFill>
                <a:sym typeface="Wingdings" panose="05000000000000000000" pitchFamily="2" charset="2"/>
              </a:rPr>
              <a:t>Der Anlagenbetreiber muss auch die </a:t>
            </a:r>
            <a:r>
              <a:rPr lang="de-DE" altLang="de-DE" sz="1600" b="0" dirty="0">
                <a:solidFill>
                  <a:schemeClr val="accent5"/>
                </a:solidFill>
                <a:sym typeface="Wingdings" panose="05000000000000000000" pitchFamily="2" charset="2"/>
              </a:rPr>
              <a:t>eigenen Mitarbeiter</a:t>
            </a:r>
            <a:r>
              <a:rPr lang="de-DE" altLang="de-DE" sz="1600" b="0" dirty="0">
                <a:solidFill>
                  <a:schemeClr val="accent1"/>
                </a:solidFill>
                <a:sym typeface="Wingdings" panose="05000000000000000000" pitchFamily="2" charset="2"/>
              </a:rPr>
              <a:t> über die Instandhaltungsmaßnahmen und deren Auswirkungen auf die Betriebsabläufe </a:t>
            </a:r>
            <a:r>
              <a:rPr lang="de-DE" altLang="de-DE" sz="1600" b="0" dirty="0">
                <a:solidFill>
                  <a:schemeClr val="accent5"/>
                </a:solidFill>
                <a:sym typeface="Wingdings" panose="05000000000000000000" pitchFamily="2" charset="2"/>
              </a:rPr>
              <a:t>zu informieren.</a:t>
            </a:r>
            <a:endParaRPr lang="de-DE" altLang="de-DE" sz="1600" b="0" dirty="0">
              <a:solidFill>
                <a:schemeClr val="accent5"/>
              </a:solidFill>
            </a:endParaRPr>
          </a:p>
          <a:p>
            <a:pPr marL="285750" indent="-285750" algn="ctr">
              <a:buFont typeface="Wingdings" panose="05000000000000000000" pitchFamily="2" charset="2"/>
              <a:buChar char="è"/>
            </a:pPr>
            <a:endParaRPr lang="de-DE" altLang="de-DE" sz="1600" dirty="0">
              <a:solidFill>
                <a:schemeClr val="accent5"/>
              </a:solidFill>
            </a:endParaRPr>
          </a:p>
        </p:txBody>
      </p:sp>
      <p:sp>
        <p:nvSpPr>
          <p:cNvPr id="9" name="Geschweifte Klammer rechts 8"/>
          <p:cNvSpPr/>
          <p:nvPr/>
        </p:nvSpPr>
        <p:spPr bwMode="auto">
          <a:xfrm>
            <a:off x="11430380" y="1608011"/>
            <a:ext cx="282244" cy="5038113"/>
          </a:xfrm>
          <a:prstGeom prst="rightBrace">
            <a:avLst/>
          </a:prstGeom>
          <a:noFill/>
          <a:ln w="2222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de-DE" dirty="0">
              <a:solidFill>
                <a:schemeClr val="accent1"/>
              </a:solidFill>
              <a:latin typeface="Arial" charset="0"/>
            </a:endParaRPr>
          </a:p>
        </p:txBody>
      </p:sp>
      <p:sp>
        <p:nvSpPr>
          <p:cNvPr id="10" name="Textfeld 9"/>
          <p:cNvSpPr txBox="1"/>
          <p:nvPr/>
        </p:nvSpPr>
        <p:spPr>
          <a:xfrm rot="16200000">
            <a:off x="9430282" y="3865457"/>
            <a:ext cx="4905560" cy="523220"/>
          </a:xfrm>
          <a:prstGeom prst="rect">
            <a:avLst/>
          </a:prstGeom>
          <a:noFill/>
        </p:spPr>
        <p:txBody>
          <a:bodyPr wrap="square" rtlCol="0">
            <a:spAutoFit/>
          </a:bodyPr>
          <a:lstStyle/>
          <a:p>
            <a:pPr algn="ctr"/>
            <a:r>
              <a:rPr lang="de-DE" sz="2800" b="1" dirty="0">
                <a:solidFill>
                  <a:schemeClr val="accent5"/>
                </a:solidFill>
                <a:latin typeface="+mn-lt"/>
              </a:rPr>
              <a:t>Dokumentation</a:t>
            </a:r>
          </a:p>
        </p:txBody>
      </p:sp>
    </p:spTree>
    <p:extLst>
      <p:ext uri="{BB962C8B-B14F-4D97-AF65-F5344CB8AC3E}">
        <p14:creationId xmlns:p14="http://schemas.microsoft.com/office/powerpoint/2010/main" val="1453566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3041733-F559-4506-8C54-18307664FE06}"/>
              </a:ext>
            </a:extLst>
          </p:cNvPr>
          <p:cNvSpPr>
            <a:spLocks noGrp="1"/>
          </p:cNvSpPr>
          <p:nvPr>
            <p:ph type="title"/>
          </p:nvPr>
        </p:nvSpPr>
        <p:spPr>
          <a:xfrm>
            <a:off x="529170" y="228600"/>
            <a:ext cx="8879198" cy="1143000"/>
          </a:xfrm>
        </p:spPr>
        <p:txBody>
          <a:bodyPr/>
          <a:lstStyle/>
          <a:p>
            <a:r>
              <a:rPr lang="de-DE" sz="2800" dirty="0"/>
              <a:t>Freigabe der Arbeiten durch den Anlagenbetreiber</a:t>
            </a:r>
            <a:br>
              <a:rPr lang="de-DE" sz="2800" dirty="0"/>
            </a:br>
            <a:r>
              <a:rPr lang="de-DE" sz="2000" dirty="0">
                <a:solidFill>
                  <a:schemeClr val="accent2"/>
                </a:solidFill>
              </a:rPr>
              <a:t>TRBS 1112 „Instandhaltung“</a:t>
            </a:r>
            <a:endParaRPr lang="en-US" sz="2000" dirty="0"/>
          </a:p>
        </p:txBody>
      </p:sp>
      <p:sp>
        <p:nvSpPr>
          <p:cNvPr id="2" name="Datumsplatzhalter 1">
            <a:extLst>
              <a:ext uri="{FF2B5EF4-FFF2-40B4-BE49-F238E27FC236}">
                <a16:creationId xmlns:a16="http://schemas.microsoft.com/office/drawing/2014/main" id="{B1DC8003-75A6-4529-A8E3-C6BA5F4DB308}"/>
              </a:ext>
            </a:extLst>
          </p:cNvPr>
          <p:cNvSpPr>
            <a:spLocks noGrp="1"/>
          </p:cNvSpPr>
          <p:nvPr>
            <p:ph type="dt" sz="half" idx="10"/>
          </p:nvPr>
        </p:nvSpPr>
        <p:spPr/>
        <p:txBody>
          <a:bodyPr/>
          <a:lstStyle/>
          <a:p>
            <a:pPr>
              <a:defRPr/>
            </a:pPr>
            <a:r>
              <a:rPr lang="de-DE"/>
              <a:t>Schulung 2025/2026</a:t>
            </a:r>
            <a:endParaRPr lang="de-DE" dirty="0"/>
          </a:p>
        </p:txBody>
      </p:sp>
      <p:sp>
        <p:nvSpPr>
          <p:cNvPr id="3" name="Foliennummernplatzhalter 2">
            <a:extLst>
              <a:ext uri="{FF2B5EF4-FFF2-40B4-BE49-F238E27FC236}">
                <a16:creationId xmlns:a16="http://schemas.microsoft.com/office/drawing/2014/main" id="{9C9CA01B-0A05-49E8-BDE2-B1E6627982EB}"/>
              </a:ext>
            </a:extLst>
          </p:cNvPr>
          <p:cNvSpPr>
            <a:spLocks noGrp="1"/>
          </p:cNvSpPr>
          <p:nvPr>
            <p:ph type="sldNum" sz="quarter" idx="12"/>
          </p:nvPr>
        </p:nvSpPr>
        <p:spPr/>
        <p:txBody>
          <a:bodyPr/>
          <a:lstStyle/>
          <a:p>
            <a:pPr>
              <a:defRPr/>
            </a:pPr>
            <a:fld id="{12AF9BAD-775A-4C64-ACE3-76CB4F6FA34E}" type="slidenum">
              <a:rPr lang="de-DE" smtClean="0"/>
              <a:pPr>
                <a:defRPr/>
              </a:pPr>
              <a:t>21</a:t>
            </a:fld>
            <a:endParaRPr lang="de-DE" dirty="0"/>
          </a:p>
        </p:txBody>
      </p:sp>
      <p:sp>
        <p:nvSpPr>
          <p:cNvPr id="6" name="Textplatzhalter 5">
            <a:extLst>
              <a:ext uri="{FF2B5EF4-FFF2-40B4-BE49-F238E27FC236}">
                <a16:creationId xmlns:a16="http://schemas.microsoft.com/office/drawing/2014/main" id="{A18C7EFC-E099-425D-BF8C-3E0B79259557}"/>
              </a:ext>
            </a:extLst>
          </p:cNvPr>
          <p:cNvSpPr>
            <a:spLocks noGrp="1"/>
          </p:cNvSpPr>
          <p:nvPr>
            <p:ph type="body" sz="quarter" idx="13"/>
          </p:nvPr>
        </p:nvSpPr>
        <p:spPr>
          <a:xfrm>
            <a:off x="506940" y="1556792"/>
            <a:ext cx="11178119" cy="4536504"/>
          </a:xfrm>
        </p:spPr>
        <p:txBody>
          <a:bodyPr/>
          <a:lstStyle/>
          <a:p>
            <a:pPr marL="0" indent="0">
              <a:buNone/>
            </a:pPr>
            <a:r>
              <a:rPr lang="de-DE" sz="800" dirty="0"/>
              <a:t>				</a:t>
            </a:r>
          </a:p>
          <a:p>
            <a:pPr marL="0" indent="0" algn="ctr">
              <a:buNone/>
            </a:pPr>
            <a:r>
              <a:rPr lang="de-DE" sz="1600" b="0" dirty="0"/>
              <a:t>Informationen über Gefährdungen aus dem</a:t>
            </a:r>
          </a:p>
          <a:p>
            <a:pPr marL="0" indent="0" algn="ctr">
              <a:buNone/>
            </a:pPr>
            <a:r>
              <a:rPr lang="de-DE" sz="1600" b="0" dirty="0"/>
              <a:t> Anlagenbetrieb</a:t>
            </a:r>
          </a:p>
          <a:p>
            <a:pPr marL="0" indent="0" algn="ctr">
              <a:buNone/>
            </a:pPr>
            <a:endParaRPr lang="de-DE" sz="1600" b="0" dirty="0"/>
          </a:p>
          <a:p>
            <a:pPr marL="0" indent="0" algn="ctr">
              <a:buNone/>
            </a:pPr>
            <a:r>
              <a:rPr lang="de-DE" sz="1600" b="0" dirty="0"/>
              <a:t>Informationen über Gefährdungen aus der </a:t>
            </a:r>
          </a:p>
          <a:p>
            <a:pPr marL="0" indent="0" algn="ctr">
              <a:buNone/>
            </a:pPr>
            <a:r>
              <a:rPr lang="de-DE" sz="1600" b="0" dirty="0"/>
              <a:t>Instandhaltungsmaßnahme</a:t>
            </a:r>
          </a:p>
          <a:p>
            <a:pPr marL="0" indent="0" algn="ctr">
              <a:buNone/>
            </a:pPr>
            <a:endParaRPr lang="de-DE" sz="1600" b="0" dirty="0"/>
          </a:p>
          <a:p>
            <a:pPr marL="0" indent="0" algn="ctr">
              <a:buNone/>
            </a:pPr>
            <a:endParaRPr lang="de-DE" sz="1600" b="0" dirty="0"/>
          </a:p>
          <a:p>
            <a:pPr marL="0" indent="0" algn="ctr">
              <a:buNone/>
            </a:pPr>
            <a:endParaRPr lang="de-DE" sz="1600" b="0" dirty="0"/>
          </a:p>
          <a:p>
            <a:pPr marL="0" indent="0" algn="ctr">
              <a:buNone/>
            </a:pPr>
            <a:endParaRPr lang="de-DE" sz="1600" b="0" dirty="0"/>
          </a:p>
          <a:p>
            <a:pPr marL="0" indent="0" algn="ctr">
              <a:buNone/>
            </a:pPr>
            <a:endParaRPr lang="de-DE" sz="1600" b="0" dirty="0"/>
          </a:p>
          <a:p>
            <a:pPr marL="0" indent="0" algn="ctr">
              <a:buNone/>
            </a:pPr>
            <a:endParaRPr lang="de-DE" sz="1600" b="0" dirty="0"/>
          </a:p>
          <a:p>
            <a:pPr marL="0" indent="0" algn="ctr">
              <a:buNone/>
            </a:pPr>
            <a:endParaRPr lang="de-DE" sz="1600" b="0" dirty="0"/>
          </a:p>
          <a:p>
            <a:pPr marL="0" indent="0" algn="ctr">
              <a:buNone/>
            </a:pPr>
            <a:endParaRPr lang="de-DE" sz="1600" b="0" dirty="0"/>
          </a:p>
          <a:p>
            <a:pPr marL="0" indent="0" algn="ctr">
              <a:buNone/>
            </a:pPr>
            <a:endParaRPr lang="de-DE" sz="1600" b="0" dirty="0"/>
          </a:p>
          <a:p>
            <a:pPr marL="0" indent="0" algn="ctr">
              <a:buNone/>
            </a:pPr>
            <a:r>
              <a:rPr lang="de-DE" sz="1600" b="0" dirty="0">
                <a:solidFill>
                  <a:schemeClr val="accent5"/>
                </a:solidFill>
              </a:rPr>
              <a:t>Solange der Anlagenbetreiber gefährliche Tätigkeiten (z.B. mit Absturzgefahr, in oder neben explosionsgefährdeten Bereichen, feuergefährliche Arbeiten, etc.) nicht freigegeben hat, dürfen Sie als Fremdfirma nicht mit den Arbeiten beginnen!</a:t>
            </a:r>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			</a:t>
            </a:r>
          </a:p>
          <a:p>
            <a:pPr marL="0" indent="0">
              <a:buNone/>
            </a:pPr>
            <a:endParaRPr lang="de-DE" dirty="0"/>
          </a:p>
        </p:txBody>
      </p:sp>
      <p:sp>
        <p:nvSpPr>
          <p:cNvPr id="7" name="Rechteck 6">
            <a:extLst>
              <a:ext uri="{FF2B5EF4-FFF2-40B4-BE49-F238E27FC236}">
                <a16:creationId xmlns:a16="http://schemas.microsoft.com/office/drawing/2014/main" id="{1A2C03EC-4EE8-4168-9BC8-04D961355CBC}"/>
              </a:ext>
            </a:extLst>
          </p:cNvPr>
          <p:cNvSpPr/>
          <p:nvPr/>
        </p:nvSpPr>
        <p:spPr bwMode="auto">
          <a:xfrm>
            <a:off x="191343" y="1484784"/>
            <a:ext cx="3780049" cy="1872208"/>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de-DE" sz="1600" b="0" i="0" u="none" strike="noStrike" cap="none" normalizeH="0" baseline="0" dirty="0">
                <a:ln>
                  <a:noFill/>
                </a:ln>
                <a:solidFill>
                  <a:srgbClr val="0082B0"/>
                </a:solidFill>
                <a:effectLst/>
                <a:cs typeface="Arial" panose="020B0604020202020204" pitchFamily="34" charset="0"/>
              </a:rPr>
              <a:t>Anlagenverantwortlicher (Biogasanlagenbetreiber)</a:t>
            </a:r>
          </a:p>
          <a:p>
            <a:pPr marL="0" marR="0" indent="0" algn="ctr" defTabSz="914400" rtl="0" eaLnBrk="0" fontAlgn="base" latinLnBrk="0" hangingPunct="0">
              <a:lnSpc>
                <a:spcPct val="100000"/>
              </a:lnSpc>
              <a:spcBef>
                <a:spcPct val="0"/>
              </a:spcBef>
              <a:spcAft>
                <a:spcPct val="0"/>
              </a:spcAft>
              <a:buClrTx/>
              <a:buSzTx/>
              <a:buFontTx/>
              <a:buNone/>
              <a:tabLst/>
            </a:pPr>
            <a:endParaRPr kumimoji="0" lang="de-DE" sz="1600" b="0" i="0" u="none" strike="noStrike" cap="none" normalizeH="0" baseline="0" dirty="0">
              <a:ln>
                <a:noFill/>
              </a:ln>
              <a:solidFill>
                <a:srgbClr val="0082B0"/>
              </a:solidFill>
              <a:effectLst/>
              <a:cs typeface="Arial" panose="020B0604020202020204" pitchFamily="34" charset="0"/>
            </a:endParaRPr>
          </a:p>
          <a:p>
            <a:pPr marL="0" indent="0">
              <a:buNone/>
            </a:pPr>
            <a:r>
              <a:rPr lang="de-DE" sz="1400" dirty="0">
                <a:solidFill>
                  <a:schemeClr val="accent1"/>
                </a:solidFill>
                <a:cs typeface="Arial" panose="020B0604020202020204" pitchFamily="34" charset="0"/>
              </a:rPr>
              <a:t>Verantwortlich für die Sicherung der Arbeitsmittel/Anlage/Anlagenteile, Abschalten von Anlagen, Kennzeichnen des Arbeitsbereiches, sicheren Zugang zum Arbeitsbereich, etc. …</a:t>
            </a:r>
            <a:endParaRPr kumimoji="0" lang="de-DE" sz="1400" b="0" i="0" u="none" strike="noStrike" cap="none" normalizeH="0" baseline="0" dirty="0">
              <a:ln>
                <a:noFill/>
              </a:ln>
              <a:solidFill>
                <a:schemeClr val="accent1"/>
              </a:solidFill>
              <a:effectLst/>
              <a:cs typeface="Arial" panose="020B0604020202020204" pitchFamily="34" charset="0"/>
            </a:endParaRPr>
          </a:p>
        </p:txBody>
      </p:sp>
      <p:sp>
        <p:nvSpPr>
          <p:cNvPr id="8" name="Rechteck 7">
            <a:extLst>
              <a:ext uri="{FF2B5EF4-FFF2-40B4-BE49-F238E27FC236}">
                <a16:creationId xmlns:a16="http://schemas.microsoft.com/office/drawing/2014/main" id="{7ED158A1-7670-495F-8E4F-A084851E7DC2}"/>
              </a:ext>
            </a:extLst>
          </p:cNvPr>
          <p:cNvSpPr/>
          <p:nvPr/>
        </p:nvSpPr>
        <p:spPr bwMode="auto">
          <a:xfrm>
            <a:off x="8220608" y="1371600"/>
            <a:ext cx="3852056" cy="1985387"/>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de-DE" sz="1600" dirty="0">
                <a:solidFill>
                  <a:srgbClr val="0082B0"/>
                </a:solidFill>
                <a:cs typeface="Arial" panose="020B0604020202020204" pitchFamily="34" charset="0"/>
              </a:rPr>
              <a:t>Instandhaltungs-/Arbeitsverantwortlicher</a:t>
            </a:r>
          </a:p>
          <a:p>
            <a:pPr marL="0" marR="0" indent="0" algn="ctr" defTabSz="914400" rtl="0" eaLnBrk="0" fontAlgn="base" latinLnBrk="0" hangingPunct="0">
              <a:lnSpc>
                <a:spcPct val="100000"/>
              </a:lnSpc>
              <a:spcBef>
                <a:spcPct val="0"/>
              </a:spcBef>
              <a:spcAft>
                <a:spcPct val="0"/>
              </a:spcAft>
              <a:buClrTx/>
              <a:buSzTx/>
              <a:buFontTx/>
              <a:buNone/>
              <a:tabLst/>
            </a:pPr>
            <a:r>
              <a:rPr lang="de-DE" sz="1600" dirty="0">
                <a:solidFill>
                  <a:srgbClr val="0082B0"/>
                </a:solidFill>
                <a:cs typeface="Arial" panose="020B0604020202020204" pitchFamily="34" charset="0"/>
              </a:rPr>
              <a:t>(Fremdfirma)</a:t>
            </a:r>
          </a:p>
          <a:p>
            <a:pPr marL="0" marR="0" indent="0" algn="ctr" defTabSz="914400" rtl="0" eaLnBrk="0" fontAlgn="base" latinLnBrk="0" hangingPunct="0">
              <a:lnSpc>
                <a:spcPct val="100000"/>
              </a:lnSpc>
              <a:spcBef>
                <a:spcPct val="0"/>
              </a:spcBef>
              <a:spcAft>
                <a:spcPct val="0"/>
              </a:spcAft>
              <a:buClrTx/>
              <a:buSzTx/>
              <a:buFontTx/>
              <a:buNone/>
              <a:tabLst/>
            </a:pPr>
            <a:endParaRPr kumimoji="0" lang="de-DE" sz="1600" b="0" i="0" u="none" strike="noStrike" cap="none" normalizeH="0" baseline="0" dirty="0">
              <a:ln>
                <a:noFill/>
              </a:ln>
              <a:solidFill>
                <a:srgbClr val="0082B0"/>
              </a:solidFill>
              <a:effectLst/>
              <a:cs typeface="Arial" panose="020B0604020202020204" pitchFamily="34" charset="0"/>
            </a:endParaRPr>
          </a:p>
          <a:p>
            <a:r>
              <a:rPr lang="de-DE" sz="1400" dirty="0">
                <a:solidFill>
                  <a:schemeClr val="accent1"/>
                </a:solidFill>
                <a:cs typeface="Arial" panose="020B0604020202020204" pitchFamily="34" charset="0"/>
              </a:rPr>
              <a:t>Verantwortlich für Schutzmaßnahmen für die Instandhaltungstätigkeit, z.B. Arbeiten mit geeignetem Werkzeug, geeignete PSA, etc. …</a:t>
            </a:r>
          </a:p>
          <a:p>
            <a:pPr marR="0" defTabSz="914400" latinLnBrk="0">
              <a:lnSpc>
                <a:spcPct val="100000"/>
              </a:lnSpc>
              <a:buClrTx/>
              <a:buSzTx/>
              <a:tabLst/>
            </a:pPr>
            <a:r>
              <a:rPr lang="de-DE" sz="1400" dirty="0">
                <a:solidFill>
                  <a:schemeClr val="accent1"/>
                </a:solidFill>
                <a:cs typeface="Arial" panose="020B0604020202020204" pitchFamily="34" charset="0"/>
              </a:rPr>
              <a:t> </a:t>
            </a:r>
          </a:p>
        </p:txBody>
      </p:sp>
      <p:cxnSp>
        <p:nvCxnSpPr>
          <p:cNvPr id="10" name="Gerade Verbindung mit Pfeil 9">
            <a:extLst>
              <a:ext uri="{FF2B5EF4-FFF2-40B4-BE49-F238E27FC236}">
                <a16:creationId xmlns:a16="http://schemas.microsoft.com/office/drawing/2014/main" id="{6689FEE0-FC02-4A20-8278-331970184E6D}"/>
              </a:ext>
            </a:extLst>
          </p:cNvPr>
          <p:cNvCxnSpPr>
            <a:cxnSpLocks/>
          </p:cNvCxnSpPr>
          <p:nvPr/>
        </p:nvCxnSpPr>
        <p:spPr bwMode="auto">
          <a:xfrm>
            <a:off x="3971392" y="2060848"/>
            <a:ext cx="4177208" cy="0"/>
          </a:xfrm>
          <a:prstGeom prst="straightConnector1">
            <a:avLst/>
          </a:prstGeom>
          <a:solidFill>
            <a:schemeClr val="accent1"/>
          </a:solidFill>
          <a:ln w="28575" cap="flat" cmpd="sng" algn="ctr">
            <a:solidFill>
              <a:schemeClr val="accent5"/>
            </a:solidFill>
            <a:prstDash val="solid"/>
            <a:round/>
            <a:headEnd type="none" w="med" len="med"/>
            <a:tailEnd type="triangle"/>
          </a:ln>
          <a:effectLst/>
        </p:spPr>
      </p:cxnSp>
      <p:cxnSp>
        <p:nvCxnSpPr>
          <p:cNvPr id="12" name="Gerade Verbindung mit Pfeil 11">
            <a:extLst>
              <a:ext uri="{FF2B5EF4-FFF2-40B4-BE49-F238E27FC236}">
                <a16:creationId xmlns:a16="http://schemas.microsoft.com/office/drawing/2014/main" id="{6217B41E-6132-4304-9953-0F07AB461A89}"/>
              </a:ext>
            </a:extLst>
          </p:cNvPr>
          <p:cNvCxnSpPr>
            <a:cxnSpLocks/>
          </p:cNvCxnSpPr>
          <p:nvPr/>
        </p:nvCxnSpPr>
        <p:spPr bwMode="auto">
          <a:xfrm flipH="1">
            <a:off x="3971392" y="2924944"/>
            <a:ext cx="4177208" cy="0"/>
          </a:xfrm>
          <a:prstGeom prst="straightConnector1">
            <a:avLst/>
          </a:prstGeom>
          <a:solidFill>
            <a:schemeClr val="accent1"/>
          </a:solidFill>
          <a:ln w="28575" cap="flat" cmpd="sng" algn="ctr">
            <a:solidFill>
              <a:schemeClr val="accent5"/>
            </a:solidFill>
            <a:prstDash val="solid"/>
            <a:round/>
            <a:headEnd type="none" w="med" len="med"/>
            <a:tailEnd type="triangle"/>
          </a:ln>
          <a:effectLst/>
        </p:spPr>
      </p:cxnSp>
      <p:sp>
        <p:nvSpPr>
          <p:cNvPr id="19" name="Rechteck 18">
            <a:extLst>
              <a:ext uri="{FF2B5EF4-FFF2-40B4-BE49-F238E27FC236}">
                <a16:creationId xmlns:a16="http://schemas.microsoft.com/office/drawing/2014/main" id="{E0DF8B90-890A-4752-9C6A-0FCF55021B4C}"/>
              </a:ext>
            </a:extLst>
          </p:cNvPr>
          <p:cNvSpPr/>
          <p:nvPr/>
        </p:nvSpPr>
        <p:spPr bwMode="auto">
          <a:xfrm>
            <a:off x="2063552" y="3573016"/>
            <a:ext cx="7992888" cy="2172559"/>
          </a:xfrm>
          <a:prstGeom prst="rect">
            <a:avLst/>
          </a:prstGeom>
          <a:solidFill>
            <a:schemeClr val="bg1"/>
          </a:solidFill>
          <a:ln w="9525" cap="flat" cmpd="sng" algn="ctr">
            <a:solidFill>
              <a:srgbClr val="0082B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800" b="0" i="0" u="none" strike="noStrike" cap="none" normalizeH="0" baseline="0" dirty="0">
              <a:ln>
                <a:noFill/>
              </a:ln>
              <a:solidFill>
                <a:srgbClr val="0082B0"/>
              </a:solidFill>
              <a:effectLst/>
              <a:cs typeface="Arial" panose="020B060402020202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de-DE" sz="1600" u="sng" dirty="0">
                <a:solidFill>
                  <a:schemeClr val="accent5"/>
                </a:solidFill>
                <a:cs typeface="Arial" panose="020B0604020202020204" pitchFamily="34" charset="0"/>
              </a:rPr>
              <a:t>Schriftliche</a:t>
            </a:r>
            <a:r>
              <a:rPr lang="de-DE" sz="1600" dirty="0">
                <a:solidFill>
                  <a:schemeClr val="accent5"/>
                </a:solidFill>
                <a:cs typeface="Arial" panose="020B0604020202020204" pitchFamily="34"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de-DE" sz="1600" b="0" i="0" u="none" strike="noStrike" cap="none" normalizeH="0" baseline="0" dirty="0">
                <a:ln>
                  <a:noFill/>
                </a:ln>
                <a:solidFill>
                  <a:schemeClr val="accent5"/>
                </a:solidFill>
                <a:effectLst/>
                <a:cs typeface="Arial" panose="020B0604020202020204" pitchFamily="34" charset="0"/>
              </a:rPr>
              <a:t>ERLAUBNIS / FREIGABE DER ARBEITEN</a:t>
            </a:r>
          </a:p>
          <a:p>
            <a:pPr marL="285750" marR="0" indent="-2857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de-DE" sz="1600" dirty="0">
                <a:solidFill>
                  <a:srgbClr val="0082B0"/>
                </a:solidFill>
                <a:cs typeface="Arial" panose="020B0604020202020204" pitchFamily="34" charset="0"/>
              </a:rPr>
              <a:t>Für einen bestimmten Zeitraum</a:t>
            </a:r>
          </a:p>
          <a:p>
            <a:pPr marL="285750" marR="0" indent="-2857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de-DE" sz="1600" dirty="0">
                <a:solidFill>
                  <a:srgbClr val="0082B0"/>
                </a:solidFill>
                <a:cs typeface="Arial" panose="020B0604020202020204" pitchFamily="34" charset="0"/>
              </a:rPr>
              <a:t>Für einen bestimmten Arbeitsbereich</a:t>
            </a:r>
          </a:p>
          <a:p>
            <a:pPr marL="285750" marR="0" indent="-2857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de-DE" sz="1600" dirty="0">
                <a:solidFill>
                  <a:srgbClr val="0082B0"/>
                </a:solidFill>
                <a:cs typeface="Arial" panose="020B0604020202020204" pitchFamily="34" charset="0"/>
              </a:rPr>
              <a:t>Unter Einhaltung bestimmter Sicherheitsmaßnahmen</a:t>
            </a:r>
          </a:p>
          <a:p>
            <a:pPr marL="285750" marR="0" indent="-2857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de-DE" sz="1600" dirty="0">
                <a:solidFill>
                  <a:srgbClr val="0082B0"/>
                </a:solidFill>
                <a:cs typeface="Arial" panose="020B0604020202020204" pitchFamily="34" charset="0"/>
              </a:rPr>
              <a:t>…</a:t>
            </a:r>
          </a:p>
          <a:p>
            <a:pPr marR="0" algn="ctr" defTabSz="914400" rtl="0" eaLnBrk="0" fontAlgn="base" latinLnBrk="0" hangingPunct="0">
              <a:lnSpc>
                <a:spcPct val="100000"/>
              </a:lnSpc>
              <a:spcBef>
                <a:spcPct val="0"/>
              </a:spcBef>
              <a:spcAft>
                <a:spcPct val="0"/>
              </a:spcAft>
              <a:buClrTx/>
              <a:buSzTx/>
              <a:tabLst/>
            </a:pPr>
            <a:r>
              <a:rPr lang="de-DE" sz="1200" dirty="0">
                <a:solidFill>
                  <a:srgbClr val="0082B0"/>
                </a:solidFill>
                <a:cs typeface="Arial" panose="020B0604020202020204" pitchFamily="34" charset="0"/>
                <a:sym typeface="Wingdings" panose="05000000000000000000" pitchFamily="2" charset="2"/>
              </a:rPr>
              <a:t> </a:t>
            </a:r>
            <a:r>
              <a:rPr lang="de-DE" sz="1200" dirty="0">
                <a:solidFill>
                  <a:srgbClr val="0082B0"/>
                </a:solidFill>
                <a:cs typeface="Arial" panose="020B0604020202020204" pitchFamily="34" charset="0"/>
              </a:rPr>
              <a:t>Muster für verschiedene Tätigkeiten sind hier im Internet zu finden, auch bei der BG ETEM.</a:t>
            </a:r>
          </a:p>
          <a:p>
            <a:pPr marL="0" marR="0" indent="0" algn="ctr" defTabSz="914400" rtl="0" eaLnBrk="0" fontAlgn="base" latinLnBrk="0" hangingPunct="0">
              <a:lnSpc>
                <a:spcPct val="100000"/>
              </a:lnSpc>
              <a:spcBef>
                <a:spcPct val="0"/>
              </a:spcBef>
              <a:spcAft>
                <a:spcPct val="0"/>
              </a:spcAft>
              <a:buClrTx/>
              <a:buSzTx/>
              <a:buFontTx/>
              <a:buNone/>
              <a:tabLst/>
            </a:pPr>
            <a:endParaRPr kumimoji="0" lang="de-DE" sz="1600" b="0" i="0" u="none" strike="noStrike" cap="none" normalizeH="0" baseline="0" dirty="0">
              <a:ln>
                <a:noFill/>
              </a:ln>
              <a:solidFill>
                <a:srgbClr val="0082B0"/>
              </a:solidFill>
              <a:effectLst/>
              <a:cs typeface="Arial" panose="020B0604020202020204" pitchFamily="34" charset="0"/>
            </a:endParaRPr>
          </a:p>
        </p:txBody>
      </p:sp>
      <p:cxnSp>
        <p:nvCxnSpPr>
          <p:cNvPr id="20" name="Gerade Verbindung mit Pfeil 19">
            <a:extLst>
              <a:ext uri="{FF2B5EF4-FFF2-40B4-BE49-F238E27FC236}">
                <a16:creationId xmlns:a16="http://schemas.microsoft.com/office/drawing/2014/main" id="{CD024D84-57C4-42A3-AE98-3F193916F064}"/>
              </a:ext>
            </a:extLst>
          </p:cNvPr>
          <p:cNvCxnSpPr>
            <a:cxnSpLocks/>
            <a:stCxn id="7" idx="2"/>
            <a:endCxn id="19" idx="0"/>
          </p:cNvCxnSpPr>
          <p:nvPr/>
        </p:nvCxnSpPr>
        <p:spPr bwMode="auto">
          <a:xfrm>
            <a:off x="2081368" y="3356992"/>
            <a:ext cx="3978628" cy="216024"/>
          </a:xfrm>
          <a:prstGeom prst="straightConnector1">
            <a:avLst/>
          </a:prstGeom>
          <a:solidFill>
            <a:schemeClr val="accent1"/>
          </a:solidFill>
          <a:ln w="28575" cap="flat" cmpd="sng" algn="ctr">
            <a:solidFill>
              <a:schemeClr val="accent5"/>
            </a:solidFill>
            <a:prstDash val="solid"/>
            <a:round/>
            <a:headEnd type="none" w="med" len="med"/>
            <a:tailEnd type="triangle"/>
          </a:ln>
          <a:effectLst/>
        </p:spPr>
      </p:cxnSp>
      <p:cxnSp>
        <p:nvCxnSpPr>
          <p:cNvPr id="22" name="Gerade Verbindung mit Pfeil 21">
            <a:extLst>
              <a:ext uri="{FF2B5EF4-FFF2-40B4-BE49-F238E27FC236}">
                <a16:creationId xmlns:a16="http://schemas.microsoft.com/office/drawing/2014/main" id="{B557D90F-2EF5-4C09-9D15-A8FE00E88362}"/>
              </a:ext>
            </a:extLst>
          </p:cNvPr>
          <p:cNvCxnSpPr>
            <a:cxnSpLocks/>
            <a:stCxn id="19" idx="0"/>
            <a:endCxn id="8" idx="2"/>
          </p:cNvCxnSpPr>
          <p:nvPr/>
        </p:nvCxnSpPr>
        <p:spPr bwMode="auto">
          <a:xfrm flipV="1">
            <a:off x="6059996" y="3356987"/>
            <a:ext cx="4086640" cy="216029"/>
          </a:xfrm>
          <a:prstGeom prst="straightConnector1">
            <a:avLst/>
          </a:prstGeom>
          <a:solidFill>
            <a:schemeClr val="accent1"/>
          </a:solidFill>
          <a:ln w="28575" cap="flat" cmpd="sng" algn="ctr">
            <a:solidFill>
              <a:schemeClr val="accent5"/>
            </a:solidFill>
            <a:prstDash val="solid"/>
            <a:round/>
            <a:headEnd type="none" w="med" len="med"/>
            <a:tailEnd type="triangle"/>
          </a:ln>
          <a:effectLst/>
        </p:spPr>
      </p:cxnSp>
    </p:spTree>
    <p:extLst>
      <p:ext uri="{BB962C8B-B14F-4D97-AF65-F5344CB8AC3E}">
        <p14:creationId xmlns:p14="http://schemas.microsoft.com/office/powerpoint/2010/main" val="8179399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pPr>
              <a:defRPr/>
            </a:pPr>
            <a:r>
              <a:rPr lang="de-DE"/>
              <a:t>Schulung 2025/2026</a:t>
            </a:r>
            <a:endParaRPr lang="de-DE" dirty="0"/>
          </a:p>
        </p:txBody>
      </p:sp>
      <p:sp>
        <p:nvSpPr>
          <p:cNvPr id="3" name="Foliennummernplatzhalter 2"/>
          <p:cNvSpPr>
            <a:spLocks noGrp="1"/>
          </p:cNvSpPr>
          <p:nvPr>
            <p:ph type="sldNum" sz="quarter" idx="12"/>
          </p:nvPr>
        </p:nvSpPr>
        <p:spPr/>
        <p:txBody>
          <a:bodyPr/>
          <a:lstStyle/>
          <a:p>
            <a:pPr>
              <a:defRPr/>
            </a:pPr>
            <a:fld id="{12AF9BAD-775A-4C64-ACE3-76CB4F6FA34E}" type="slidenum">
              <a:rPr lang="de-DE" smtClean="0"/>
              <a:pPr>
                <a:defRPr/>
              </a:pPr>
              <a:t>22</a:t>
            </a:fld>
            <a:endParaRPr lang="de-DE" dirty="0"/>
          </a:p>
        </p:txBody>
      </p:sp>
      <p:sp>
        <p:nvSpPr>
          <p:cNvPr id="30723" name="Inhaltsplatzhalter 2"/>
          <p:cNvSpPr>
            <a:spLocks noGrp="1"/>
          </p:cNvSpPr>
          <p:nvPr>
            <p:ph type="body" sz="quarter" idx="13"/>
          </p:nvPr>
        </p:nvSpPr>
        <p:spPr>
          <a:xfrm>
            <a:off x="2063552" y="2276873"/>
            <a:ext cx="8604448" cy="714375"/>
          </a:xfrm>
          <a:prstGeom prst="rect">
            <a:avLst/>
          </a:prstGeom>
        </p:spPr>
        <p:txBody>
          <a:bodyPr/>
          <a:lstStyle/>
          <a:p>
            <a:pPr>
              <a:buFontTx/>
              <a:buNone/>
              <a:defRPr/>
            </a:pPr>
            <a:r>
              <a:rPr lang="de-DE" sz="3600" b="0" dirty="0">
                <a:solidFill>
                  <a:schemeClr val="accent3"/>
                </a:solidFill>
                <a:cs typeface="TradeGothic Bold"/>
              </a:rPr>
              <a:t>Vielen Dank für Ihre Aufmerksamkeit!</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umsplatzhalter 4"/>
          <p:cNvSpPr>
            <a:spLocks noGrp="1"/>
          </p:cNvSpPr>
          <p:nvPr>
            <p:ph type="dt" sz="half" idx="10"/>
          </p:nvPr>
        </p:nvSpPr>
        <p:spPr/>
        <p:txBody>
          <a:bodyPr/>
          <a:lstStyle/>
          <a:p>
            <a:pPr>
              <a:defRPr/>
            </a:pPr>
            <a:r>
              <a:rPr lang="de-DE"/>
              <a:t>Schulung 2025/2026</a:t>
            </a:r>
            <a:endParaRPr lang="de-DE" dirty="0"/>
          </a:p>
        </p:txBody>
      </p:sp>
      <p:sp>
        <p:nvSpPr>
          <p:cNvPr id="6" name="Foliennummernplatzhalter 5"/>
          <p:cNvSpPr>
            <a:spLocks noGrp="1"/>
          </p:cNvSpPr>
          <p:nvPr>
            <p:ph type="sldNum" sz="quarter" idx="11"/>
          </p:nvPr>
        </p:nvSpPr>
        <p:spPr/>
        <p:txBody>
          <a:bodyPr/>
          <a:lstStyle/>
          <a:p>
            <a:pPr>
              <a:defRPr/>
            </a:pPr>
            <a:fld id="{12AF9BAD-775A-4C64-ACE3-76CB4F6FA34E}" type="slidenum">
              <a:rPr lang="de-DE" smtClean="0"/>
              <a:pPr>
                <a:defRPr/>
              </a:pPr>
              <a:t>3</a:t>
            </a:fld>
            <a:endParaRPr lang="de-DE" dirty="0"/>
          </a:p>
        </p:txBody>
      </p:sp>
      <p:sp>
        <p:nvSpPr>
          <p:cNvPr id="3" name="Titel 2"/>
          <p:cNvSpPr>
            <a:spLocks noGrp="1"/>
          </p:cNvSpPr>
          <p:nvPr>
            <p:ph type="title"/>
          </p:nvPr>
        </p:nvSpPr>
        <p:spPr/>
        <p:txBody>
          <a:bodyPr/>
          <a:lstStyle/>
          <a:p>
            <a:r>
              <a:rPr lang="en-US" sz="2800" dirty="0"/>
              <a:t>Agenda</a:t>
            </a:r>
          </a:p>
        </p:txBody>
      </p:sp>
      <p:sp>
        <p:nvSpPr>
          <p:cNvPr id="4" name="Textplatzhalter 3"/>
          <p:cNvSpPr>
            <a:spLocks noGrp="1"/>
          </p:cNvSpPr>
          <p:nvPr>
            <p:ph type="body" sz="quarter" idx="13"/>
          </p:nvPr>
        </p:nvSpPr>
        <p:spPr>
          <a:prstGeom prst="rect">
            <a:avLst/>
          </a:prstGeom>
        </p:spPr>
        <p:txBody>
          <a:bodyPr/>
          <a:lstStyle/>
          <a:p>
            <a:r>
              <a:rPr lang="de-DE" dirty="0"/>
              <a:t>Grober Überblick „Wer ist für was verantwortlich?“</a:t>
            </a:r>
          </a:p>
          <a:p>
            <a:endParaRPr lang="de-DE" sz="2000" dirty="0"/>
          </a:p>
          <a:p>
            <a:r>
              <a:rPr lang="de-DE" dirty="0"/>
              <a:t>Verantwortung des Biogasanlagenbetreibers bei Beauftragung einer Fremdfirma</a:t>
            </a:r>
          </a:p>
          <a:p>
            <a:endParaRPr lang="de-DE" sz="2000" dirty="0"/>
          </a:p>
          <a:p>
            <a:r>
              <a:rPr lang="de-DE" dirty="0"/>
              <a:t>Pflichten und Vergabe von Verantwortlichkeiten im Detail</a:t>
            </a:r>
            <a:endParaRPr lang="de-DE" sz="2000" dirty="0"/>
          </a:p>
          <a:p>
            <a:pPr marL="0" indent="0">
              <a:buNone/>
            </a:pPr>
            <a:endParaRPr lang="de-DE" sz="2000" dirty="0"/>
          </a:p>
          <a:p>
            <a:pPr marL="0" indent="0">
              <a:buNone/>
            </a:pPr>
            <a:endParaRPr lang="de-DE"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9"/>
          <p:cNvGrpSpPr>
            <a:grpSpLocks/>
          </p:cNvGrpSpPr>
          <p:nvPr/>
        </p:nvGrpSpPr>
        <p:grpSpPr bwMode="auto">
          <a:xfrm>
            <a:off x="1703512" y="2143123"/>
            <a:ext cx="8784976" cy="2928937"/>
            <a:chOff x="357188" y="2786063"/>
            <a:chExt cx="8429625" cy="2928937"/>
          </a:xfrm>
        </p:grpSpPr>
        <p:sp>
          <p:nvSpPr>
            <p:cNvPr id="5" name="Rechteck 4"/>
            <p:cNvSpPr/>
            <p:nvPr/>
          </p:nvSpPr>
          <p:spPr bwMode="auto">
            <a:xfrm>
              <a:off x="357188" y="2786063"/>
              <a:ext cx="8429625" cy="2928937"/>
            </a:xfrm>
            <a:prstGeom prst="rect">
              <a:avLst/>
            </a:prstGeom>
            <a:solidFill>
              <a:schemeClr val="bg1">
                <a:lumMod val="95000"/>
              </a:schemeClr>
            </a:solidFill>
            <a:ln w="9525" cap="flat" cmpd="sng" algn="ctr">
              <a:solidFill>
                <a:schemeClr val="accent1"/>
              </a:solidFill>
              <a:prstDash val="sysDash"/>
              <a:round/>
              <a:headEnd type="none" w="med" len="med"/>
              <a:tailEnd type="none" w="med" len="med"/>
            </a:ln>
            <a:effectLst/>
          </p:spPr>
          <p:txBody>
            <a:bodyPr anchor="ctr"/>
            <a:lstStyle/>
            <a:p>
              <a:pPr eaLnBrk="0" hangingPunct="0">
                <a:spcBef>
                  <a:spcPts val="600"/>
                </a:spcBef>
                <a:spcAft>
                  <a:spcPts val="600"/>
                </a:spcAft>
                <a:defRPr/>
              </a:pPr>
              <a:endParaRPr lang="de-DE" sz="2000" dirty="0">
                <a:solidFill>
                  <a:schemeClr val="accent2"/>
                </a:solidFill>
                <a:ea typeface="ＭＳ Ｐゴシック" charset="-128"/>
                <a:cs typeface="ＭＳ Ｐゴシック"/>
              </a:endParaRPr>
            </a:p>
          </p:txBody>
        </p:sp>
        <p:sp>
          <p:nvSpPr>
            <p:cNvPr id="17412" name="Rechteck 6"/>
            <p:cNvSpPr>
              <a:spLocks noChangeArrowheads="1"/>
            </p:cNvSpPr>
            <p:nvPr/>
          </p:nvSpPr>
          <p:spPr bwMode="auto">
            <a:xfrm>
              <a:off x="4357688" y="2928938"/>
              <a:ext cx="4286250" cy="2643187"/>
            </a:xfrm>
            <a:prstGeom prst="rect">
              <a:avLst/>
            </a:prstGeom>
            <a:solidFill>
              <a:schemeClr val="bg1"/>
            </a:solidFill>
            <a:ln w="9525" algn="ctr">
              <a:solidFill>
                <a:schemeClr val="accent1"/>
              </a:solidFill>
              <a:round/>
              <a:headEnd/>
              <a:tailEnd/>
            </a:ln>
          </p:spPr>
          <p:txBody>
            <a:bodyPr/>
            <a:lstStyle/>
            <a:p>
              <a:pPr eaLnBrk="0" hangingPunct="0"/>
              <a:endParaRPr lang="de-DE" altLang="de-DE">
                <a:solidFill>
                  <a:schemeClr val="accent2"/>
                </a:solidFill>
              </a:endParaRPr>
            </a:p>
          </p:txBody>
        </p:sp>
        <p:sp>
          <p:nvSpPr>
            <p:cNvPr id="17413" name="Rechteck 9"/>
            <p:cNvSpPr>
              <a:spLocks noChangeArrowheads="1"/>
            </p:cNvSpPr>
            <p:nvPr/>
          </p:nvSpPr>
          <p:spPr bwMode="auto">
            <a:xfrm>
              <a:off x="428334" y="2847805"/>
              <a:ext cx="3714750" cy="2643187"/>
            </a:xfrm>
            <a:prstGeom prst="rect">
              <a:avLst/>
            </a:prstGeom>
            <a:solidFill>
              <a:schemeClr val="bg1"/>
            </a:solidFill>
            <a:ln w="9525" algn="ctr">
              <a:solidFill>
                <a:schemeClr val="accent1"/>
              </a:solidFill>
              <a:round/>
              <a:headEnd/>
              <a:tailEnd/>
            </a:ln>
          </p:spPr>
          <p:txBody>
            <a:bodyPr anchor="ctr"/>
            <a:lstStyle/>
            <a:p>
              <a:pPr algn="ctr">
                <a:spcBef>
                  <a:spcPts val="600"/>
                </a:spcBef>
                <a:spcAft>
                  <a:spcPts val="600"/>
                </a:spcAft>
              </a:pPr>
              <a:r>
                <a:rPr lang="de-DE" altLang="en-US" sz="2800" b="1" dirty="0">
                  <a:solidFill>
                    <a:schemeClr val="accent1"/>
                  </a:solidFill>
                  <a:latin typeface="+mj-lt"/>
                </a:rPr>
                <a:t>Grober Überblick „Wer ist für was verantwortlich“</a:t>
              </a:r>
              <a:endParaRPr lang="de-DE" altLang="de-DE" sz="800" dirty="0">
                <a:latin typeface="+mj-lt"/>
              </a:endParaRPr>
            </a:p>
          </p:txBody>
        </p:sp>
        <p:pic>
          <p:nvPicPr>
            <p:cNvPr id="17414" name="Picture 8"/>
            <p:cNvPicPr>
              <a:picLocks noChangeAspect="1" noChangeArrowheads="1"/>
            </p:cNvPicPr>
            <p:nvPr/>
          </p:nvPicPr>
          <p:blipFill>
            <a:blip r:embed="rId3" cstate="print"/>
            <a:srcRect/>
            <a:stretch>
              <a:fillRect/>
            </a:stretch>
          </p:blipFill>
          <p:spPr bwMode="auto">
            <a:xfrm>
              <a:off x="4429124" y="3000372"/>
              <a:ext cx="4143375" cy="2500312"/>
            </a:xfrm>
            <a:prstGeom prst="rect">
              <a:avLst/>
            </a:prstGeom>
            <a:noFill/>
            <a:ln w="9525">
              <a:solidFill>
                <a:schemeClr val="bg1"/>
              </a:solidFill>
              <a:miter lim="800000"/>
              <a:headEnd/>
              <a:tailEnd/>
            </a:ln>
          </p:spPr>
        </p:pic>
      </p:grpSp>
      <p:sp>
        <p:nvSpPr>
          <p:cNvPr id="7" name="Datumsplatzhalter 6"/>
          <p:cNvSpPr>
            <a:spLocks noGrp="1"/>
          </p:cNvSpPr>
          <p:nvPr>
            <p:ph type="dt" sz="half" idx="10"/>
          </p:nvPr>
        </p:nvSpPr>
        <p:spPr/>
        <p:txBody>
          <a:bodyPr/>
          <a:lstStyle/>
          <a:p>
            <a:pPr>
              <a:defRPr/>
            </a:pPr>
            <a:r>
              <a:rPr lang="de-DE"/>
              <a:t>Schulung 2025/2026</a:t>
            </a:r>
            <a:endParaRPr lang="de-DE" dirty="0"/>
          </a:p>
        </p:txBody>
      </p:sp>
      <p:sp>
        <p:nvSpPr>
          <p:cNvPr id="8" name="Foliennummernplatzhalter 7"/>
          <p:cNvSpPr>
            <a:spLocks noGrp="1"/>
          </p:cNvSpPr>
          <p:nvPr>
            <p:ph type="sldNum" sz="quarter" idx="11"/>
          </p:nvPr>
        </p:nvSpPr>
        <p:spPr/>
        <p:txBody>
          <a:bodyPr/>
          <a:lstStyle/>
          <a:p>
            <a:pPr>
              <a:defRPr/>
            </a:pPr>
            <a:fld id="{42020CB9-598F-41BD-B058-380FB38EF93E}" type="slidenum">
              <a:rPr lang="de-DE" smtClean="0"/>
              <a:pPr>
                <a:defRPr/>
              </a:pPr>
              <a:t>4</a:t>
            </a:fld>
            <a:endParaRPr lang="de-DE" dirty="0"/>
          </a:p>
        </p:txBody>
      </p:sp>
    </p:spTree>
    <p:extLst>
      <p:ext uri="{BB962C8B-B14F-4D97-AF65-F5344CB8AC3E}">
        <p14:creationId xmlns:p14="http://schemas.microsoft.com/office/powerpoint/2010/main" val="1492943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529167" y="228600"/>
            <a:ext cx="9383257" cy="1143000"/>
          </a:xfrm>
        </p:spPr>
        <p:txBody>
          <a:bodyPr/>
          <a:lstStyle/>
          <a:p>
            <a:r>
              <a:rPr lang="de-DE" dirty="0"/>
              <a:t>Verantwortung des Arbeitgebers</a:t>
            </a:r>
            <a:br>
              <a:rPr lang="de-DE" dirty="0"/>
            </a:br>
            <a:r>
              <a:rPr lang="de-DE" sz="2000" dirty="0">
                <a:solidFill>
                  <a:schemeClr val="accent2"/>
                </a:solidFill>
              </a:rPr>
              <a:t>ArbSchG §13 </a:t>
            </a:r>
          </a:p>
        </p:txBody>
      </p:sp>
      <p:sp>
        <p:nvSpPr>
          <p:cNvPr id="2" name="Datumsplatzhalter 1"/>
          <p:cNvSpPr>
            <a:spLocks noGrp="1"/>
          </p:cNvSpPr>
          <p:nvPr>
            <p:ph type="dt" sz="half" idx="10"/>
          </p:nvPr>
        </p:nvSpPr>
        <p:spPr/>
        <p:txBody>
          <a:bodyPr/>
          <a:lstStyle/>
          <a:p>
            <a:pPr>
              <a:defRPr/>
            </a:pPr>
            <a:r>
              <a:rPr lang="de-DE"/>
              <a:t>Schulung 2025/2026</a:t>
            </a:r>
            <a:endParaRPr lang="de-DE" dirty="0"/>
          </a:p>
        </p:txBody>
      </p:sp>
      <p:sp>
        <p:nvSpPr>
          <p:cNvPr id="3" name="Foliennummernplatzhalter 2"/>
          <p:cNvSpPr>
            <a:spLocks noGrp="1"/>
          </p:cNvSpPr>
          <p:nvPr>
            <p:ph type="sldNum" sz="quarter" idx="12"/>
          </p:nvPr>
        </p:nvSpPr>
        <p:spPr>
          <a:xfrm>
            <a:off x="8472264" y="6436895"/>
            <a:ext cx="1905000" cy="457200"/>
          </a:xfrm>
        </p:spPr>
        <p:txBody>
          <a:bodyPr/>
          <a:lstStyle/>
          <a:p>
            <a:pPr>
              <a:defRPr/>
            </a:pPr>
            <a:fld id="{42020CB9-598F-41BD-B058-380FB38EF93E}" type="slidenum">
              <a:rPr lang="de-DE" smtClean="0"/>
              <a:pPr>
                <a:defRPr/>
              </a:pPr>
              <a:t>5</a:t>
            </a:fld>
            <a:endParaRPr lang="de-DE" dirty="0"/>
          </a:p>
        </p:txBody>
      </p:sp>
      <p:sp>
        <p:nvSpPr>
          <p:cNvPr id="6" name="Textplatzhalter 5"/>
          <p:cNvSpPr>
            <a:spLocks noGrp="1"/>
          </p:cNvSpPr>
          <p:nvPr>
            <p:ph type="body" sz="quarter" idx="13"/>
          </p:nvPr>
        </p:nvSpPr>
        <p:spPr/>
        <p:txBody>
          <a:bodyPr/>
          <a:lstStyle/>
          <a:p>
            <a:r>
              <a:rPr lang="de-DE" b="0" dirty="0">
                <a:solidFill>
                  <a:schemeClr val="accent5"/>
                </a:solidFill>
              </a:rPr>
              <a:t>Der Arbeitgeber / Unternehmer ist für sein Unternehmen und seine Mitarbeitenden verantwortlich!</a:t>
            </a:r>
          </a:p>
          <a:p>
            <a:endParaRPr lang="de-DE" sz="1000" b="0" dirty="0"/>
          </a:p>
          <a:p>
            <a:r>
              <a:rPr lang="de-DE" sz="1800" b="0" dirty="0"/>
              <a:t>Verantwortlich für die Erfüllung der sich aus dem Arbeitsschutzgesetz ergebenden Pflichten sind neben dem Arbeitgeber</a:t>
            </a:r>
          </a:p>
          <a:p>
            <a:pPr marL="457200" indent="-457200">
              <a:buFont typeface="+mj-lt"/>
              <a:buAutoNum type="arabicPeriod"/>
            </a:pPr>
            <a:r>
              <a:rPr lang="de-DE" sz="1600" b="0" dirty="0"/>
              <a:t>sein gesetzlicher Vertreter,</a:t>
            </a:r>
          </a:p>
          <a:p>
            <a:pPr marL="457200" indent="-457200">
              <a:buFont typeface="+mj-lt"/>
              <a:buAutoNum type="arabicPeriod"/>
            </a:pPr>
            <a:r>
              <a:rPr lang="de-DE" sz="1600" b="0" dirty="0"/>
              <a:t>das vertretungsberechtigte Organ einer juristischen Person</a:t>
            </a:r>
          </a:p>
          <a:p>
            <a:pPr marL="457200" indent="-457200">
              <a:buFont typeface="+mj-lt"/>
              <a:buAutoNum type="arabicPeriod"/>
            </a:pPr>
            <a:r>
              <a:rPr lang="de-DE" sz="1600" b="0" dirty="0"/>
              <a:t>der vertretungsberechtigte Gesellschafter einer Personengesellschaft</a:t>
            </a:r>
          </a:p>
          <a:p>
            <a:pPr marL="457200" indent="-457200">
              <a:buFont typeface="+mj-lt"/>
              <a:buAutoNum type="arabicPeriod"/>
            </a:pPr>
            <a:r>
              <a:rPr lang="de-DE" sz="1600" b="0" dirty="0"/>
              <a:t>Personen, die mit der Leitung eines Unternehmens oder Betriebs beauftragt sind, im Rahmen der ihnen übertragenen Aufgaben und Befugnisse,</a:t>
            </a:r>
          </a:p>
          <a:p>
            <a:pPr marL="457200" indent="-457200">
              <a:buFont typeface="+mj-lt"/>
              <a:buAutoNum type="arabicPeriod"/>
            </a:pPr>
            <a:r>
              <a:rPr lang="de-DE" sz="1600" b="0" dirty="0"/>
              <a:t>sonstige nach Abs. 2 oder nach einer auf Grund dieses Gesetzes erlassenen Rechtsverordnungen oder nach einer Unfallverhütungsvorschrift beauftragte Personen im Rahmen ihrer Aufgaben und Befugnisse.</a:t>
            </a:r>
          </a:p>
          <a:p>
            <a:pPr marL="457200" indent="-457200">
              <a:buFont typeface="+mj-lt"/>
              <a:buAutoNum type="arabicPeriod"/>
            </a:pPr>
            <a:endParaRPr lang="de-DE" sz="1000" b="0" dirty="0"/>
          </a:p>
          <a:p>
            <a:r>
              <a:rPr lang="de-DE" b="0" dirty="0">
                <a:solidFill>
                  <a:schemeClr val="accent5"/>
                </a:solidFill>
              </a:rPr>
              <a:t>Delegation:</a:t>
            </a:r>
          </a:p>
          <a:p>
            <a:r>
              <a:rPr lang="de-DE" sz="1800" b="0" dirty="0"/>
              <a:t>Der Arbeitgeber kann </a:t>
            </a:r>
            <a:r>
              <a:rPr lang="de-DE" sz="1800" b="0" dirty="0">
                <a:solidFill>
                  <a:schemeClr val="accent5"/>
                </a:solidFill>
              </a:rPr>
              <a:t>zuverlässige und fachkundige Personen (mit deren Einverständnis) schriftlich (z.B. über den Arbeitsvertrag) </a:t>
            </a:r>
            <a:r>
              <a:rPr lang="de-DE" sz="1800" b="0" dirty="0"/>
              <a:t>damit beauftragen, ihm obliegende Aufgaben </a:t>
            </a:r>
            <a:r>
              <a:rPr lang="de-DE" sz="1800" b="0" dirty="0">
                <a:solidFill>
                  <a:schemeClr val="accent5"/>
                </a:solidFill>
              </a:rPr>
              <a:t>(eindeutige Abgrenzung nötig) </a:t>
            </a:r>
            <a:r>
              <a:rPr lang="de-DE" sz="1800" b="0" dirty="0"/>
              <a:t>nach diesem Gesetz in eigener Verantwortung wahrzunehmen.</a:t>
            </a:r>
          </a:p>
          <a:p>
            <a:pPr marL="457200" indent="-457200">
              <a:buFont typeface="+mj-lt"/>
              <a:buAutoNum type="arabicPeriod"/>
            </a:pPr>
            <a:endParaRPr lang="de-DE" sz="1800" b="0" dirty="0"/>
          </a:p>
        </p:txBody>
      </p:sp>
      <p:cxnSp>
        <p:nvCxnSpPr>
          <p:cNvPr id="8" name="Gerade Verbindung mit Pfeil 7"/>
          <p:cNvCxnSpPr>
            <a:cxnSpLocks/>
          </p:cNvCxnSpPr>
          <p:nvPr/>
        </p:nvCxnSpPr>
        <p:spPr bwMode="auto">
          <a:xfrm flipH="1">
            <a:off x="1631504" y="4653136"/>
            <a:ext cx="2388106" cy="288032"/>
          </a:xfrm>
          <a:prstGeom prst="straightConnector1">
            <a:avLst/>
          </a:prstGeom>
          <a:solidFill>
            <a:schemeClr val="accent1"/>
          </a:solidFill>
          <a:ln w="9525" cap="flat" cmpd="sng" algn="ctr">
            <a:solidFill>
              <a:schemeClr val="accent5"/>
            </a:solidFill>
            <a:prstDash val="solid"/>
            <a:round/>
            <a:headEnd type="none" w="med" len="med"/>
            <a:tailEnd type="triangle"/>
          </a:ln>
          <a:effectLst/>
        </p:spPr>
      </p:cxnSp>
    </p:spTree>
    <p:extLst>
      <p:ext uri="{BB962C8B-B14F-4D97-AF65-F5344CB8AC3E}">
        <p14:creationId xmlns:p14="http://schemas.microsoft.com/office/powerpoint/2010/main" val="2139680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29168" y="228600"/>
            <a:ext cx="10463376" cy="1143000"/>
          </a:xfrm>
        </p:spPr>
        <p:txBody>
          <a:bodyPr/>
          <a:lstStyle/>
          <a:p>
            <a:r>
              <a:rPr lang="de-DE" dirty="0"/>
              <a:t>Verantwortung des Arbeitgebers</a:t>
            </a:r>
            <a:br>
              <a:rPr lang="de-DE" dirty="0"/>
            </a:br>
            <a:r>
              <a:rPr lang="de-DE" sz="2000" dirty="0">
                <a:solidFill>
                  <a:schemeClr val="accent2"/>
                </a:solidFill>
              </a:rPr>
              <a:t>BetrSichV § 4 </a:t>
            </a:r>
          </a:p>
        </p:txBody>
      </p:sp>
      <p:sp>
        <p:nvSpPr>
          <p:cNvPr id="3" name="Datumsplatzhalter 2"/>
          <p:cNvSpPr>
            <a:spLocks noGrp="1"/>
          </p:cNvSpPr>
          <p:nvPr>
            <p:ph type="dt" sz="half" idx="10"/>
          </p:nvPr>
        </p:nvSpPr>
        <p:spPr/>
        <p:txBody>
          <a:bodyPr/>
          <a:lstStyle/>
          <a:p>
            <a:r>
              <a:rPr lang="de-DE"/>
              <a:t>Schulung 2025/2026</a:t>
            </a:r>
          </a:p>
        </p:txBody>
      </p:sp>
      <p:sp>
        <p:nvSpPr>
          <p:cNvPr id="4" name="Foliennummernplatzhalter 3"/>
          <p:cNvSpPr>
            <a:spLocks noGrp="1"/>
          </p:cNvSpPr>
          <p:nvPr>
            <p:ph type="sldNum" sz="quarter" idx="12"/>
          </p:nvPr>
        </p:nvSpPr>
        <p:spPr/>
        <p:txBody>
          <a:bodyPr/>
          <a:lstStyle/>
          <a:p>
            <a:fld id="{427FF638-13A2-469C-83A3-7A0B5375A2CC}" type="slidenum">
              <a:rPr lang="de-DE" smtClean="0"/>
              <a:pPr/>
              <a:t>6</a:t>
            </a:fld>
            <a:endParaRPr lang="de-DE" dirty="0"/>
          </a:p>
        </p:txBody>
      </p:sp>
      <p:sp>
        <p:nvSpPr>
          <p:cNvPr id="5" name="Textplatzhalter 4"/>
          <p:cNvSpPr>
            <a:spLocks noGrp="1"/>
          </p:cNvSpPr>
          <p:nvPr>
            <p:ph type="body" sz="quarter" idx="13"/>
          </p:nvPr>
        </p:nvSpPr>
        <p:spPr>
          <a:xfrm>
            <a:off x="529166" y="1556792"/>
            <a:ext cx="10967434" cy="4536504"/>
          </a:xfrm>
        </p:spPr>
        <p:txBody>
          <a:bodyPr/>
          <a:lstStyle/>
          <a:p>
            <a:pPr marL="0" indent="0">
              <a:buNone/>
            </a:pPr>
            <a:r>
              <a:rPr lang="de-DE" dirty="0">
                <a:solidFill>
                  <a:schemeClr val="accent1"/>
                </a:solidFill>
              </a:rPr>
              <a:t>Arbeitsmittel dürfen erst verwendet werden, nachdem der Arbeitgeber</a:t>
            </a:r>
          </a:p>
          <a:p>
            <a:pPr marL="457200" indent="-457200">
              <a:buFont typeface="+mj-lt"/>
              <a:buAutoNum type="arabicPeriod"/>
            </a:pPr>
            <a:r>
              <a:rPr lang="de-DE" sz="1800" b="0" dirty="0">
                <a:solidFill>
                  <a:schemeClr val="tx1"/>
                </a:solidFill>
              </a:rPr>
              <a:t>eine </a:t>
            </a:r>
            <a:r>
              <a:rPr lang="de-DE" sz="1800" b="0" dirty="0">
                <a:solidFill>
                  <a:schemeClr val="accent5"/>
                </a:solidFill>
              </a:rPr>
              <a:t>Gefährdungsbeurteilung</a:t>
            </a:r>
            <a:r>
              <a:rPr lang="de-DE" sz="1800" b="0" dirty="0">
                <a:solidFill>
                  <a:schemeClr val="tx1"/>
                </a:solidFill>
              </a:rPr>
              <a:t> durchgeführt hat.</a:t>
            </a:r>
          </a:p>
          <a:p>
            <a:pPr marL="457200" indent="-457200">
              <a:buFont typeface="+mj-lt"/>
              <a:buAutoNum type="arabicPeriod"/>
            </a:pPr>
            <a:r>
              <a:rPr lang="de-DE" sz="1800" b="0" dirty="0">
                <a:solidFill>
                  <a:schemeClr val="tx1"/>
                </a:solidFill>
              </a:rPr>
              <a:t>die notwendigen </a:t>
            </a:r>
            <a:r>
              <a:rPr lang="de-DE" sz="1800" b="0" dirty="0">
                <a:solidFill>
                  <a:schemeClr val="accent5"/>
                </a:solidFill>
              </a:rPr>
              <a:t>Schutzmaßnahmen</a:t>
            </a:r>
            <a:r>
              <a:rPr lang="de-DE" sz="1800" b="0" dirty="0">
                <a:solidFill>
                  <a:schemeClr val="tx1"/>
                </a:solidFill>
              </a:rPr>
              <a:t> </a:t>
            </a:r>
            <a:r>
              <a:rPr lang="de-DE" sz="1800" b="0" dirty="0"/>
              <a:t>nach dem Stand der Technik </a:t>
            </a:r>
            <a:r>
              <a:rPr lang="de-DE" sz="1800" b="0" dirty="0">
                <a:solidFill>
                  <a:schemeClr val="tx1"/>
                </a:solidFill>
              </a:rPr>
              <a:t>festgelegt hat (TOP-Prinzip).</a:t>
            </a:r>
          </a:p>
          <a:p>
            <a:pPr marL="457200" indent="-457200">
              <a:buFont typeface="+mj-lt"/>
              <a:buAutoNum type="arabicPeriod"/>
            </a:pPr>
            <a:r>
              <a:rPr lang="de-DE" sz="1800" b="0" dirty="0">
                <a:solidFill>
                  <a:schemeClr val="tx1"/>
                </a:solidFill>
              </a:rPr>
              <a:t>festgestellt hat, dass die Verwendung der Arbeitsmittel nach dem Stand der Technik sicher ist </a:t>
            </a:r>
            <a:r>
              <a:rPr lang="de-DE" sz="1800" b="0" dirty="0">
                <a:solidFill>
                  <a:schemeClr val="accent5"/>
                </a:solidFill>
              </a:rPr>
              <a:t>(Wirksamkeitskontrolle).</a:t>
            </a:r>
          </a:p>
          <a:p>
            <a:pPr algn="ctr"/>
            <a:r>
              <a:rPr lang="de-DE" sz="1400" b="0" dirty="0">
                <a:sym typeface="Wingdings" panose="05000000000000000000" pitchFamily="2" charset="2"/>
              </a:rPr>
              <a:t> Ausführungen hierzu kommen in der nächsten Präsentation</a:t>
            </a:r>
            <a:endParaRPr lang="de-DE" sz="1400" b="0" dirty="0"/>
          </a:p>
          <a:p>
            <a:pPr marL="0" indent="0" algn="ctr">
              <a:buNone/>
            </a:pPr>
            <a:endParaRPr lang="de-DE" sz="1800" dirty="0">
              <a:solidFill>
                <a:schemeClr val="tx1"/>
              </a:solidFill>
            </a:endParaRPr>
          </a:p>
          <a:p>
            <a:pPr marL="0" indent="0" algn="ctr">
              <a:buNone/>
            </a:pPr>
            <a:r>
              <a:rPr lang="de-DE" sz="1800" b="0" dirty="0">
                <a:solidFill>
                  <a:schemeClr val="accent5"/>
                </a:solidFill>
              </a:rPr>
              <a:t>Des Weiteren hat der Arbeitgeber alle Personen, vor Aufnahme der Tätigkeit, einzuweisen bzw. zu unterweisen und sich von deren Qualifikation für diese Tätigkeit zu überzeugen.</a:t>
            </a:r>
          </a:p>
          <a:p>
            <a:pPr marL="457200" indent="-457200" algn="ctr"/>
            <a:endParaRPr lang="de-DE" sz="800" b="0" dirty="0">
              <a:solidFill>
                <a:schemeClr val="accent5"/>
              </a:solidFill>
            </a:endParaRPr>
          </a:p>
          <a:p>
            <a:pPr marL="0" indent="0" algn="ctr">
              <a:buNone/>
            </a:pPr>
            <a:r>
              <a:rPr lang="de-DE" sz="1800" b="0" dirty="0">
                <a:sym typeface="Wingdings" pitchFamily="2" charset="2"/>
              </a:rPr>
              <a:t> Dies besagen auch die GefStoffV, BioStoffV, ArbstättV, TRGS 529, TRAS 120, DGUV V1, usw.</a:t>
            </a:r>
            <a:endParaRPr lang="de-DE" sz="1800" b="0" dirty="0"/>
          </a:p>
          <a:p>
            <a:pPr lvl="1">
              <a:buClr>
                <a:srgbClr val="007FAC"/>
              </a:buClr>
            </a:pPr>
            <a:endParaRPr lang="de-DE" altLang="de-DE" sz="800" dirty="0">
              <a:solidFill>
                <a:schemeClr val="tx1"/>
              </a:solidFill>
            </a:endParaRPr>
          </a:p>
          <a:p>
            <a:pPr marL="268288" lvl="1" indent="-268288" algn="ctr">
              <a:buClr>
                <a:srgbClr val="007FAC"/>
              </a:buClr>
              <a:buNone/>
            </a:pPr>
            <a:r>
              <a:rPr lang="de-DE" sz="1800" dirty="0">
                <a:solidFill>
                  <a:schemeClr val="accent1"/>
                </a:solidFill>
              </a:rPr>
              <a:t>Weitere Hinweise zur Qualifikation/Fachkunde finden Sie in der </a:t>
            </a:r>
          </a:p>
          <a:p>
            <a:pPr marL="268288" lvl="1" indent="-268288" algn="ctr">
              <a:buClr>
                <a:srgbClr val="007FAC"/>
              </a:buClr>
              <a:buNone/>
            </a:pPr>
            <a:r>
              <a:rPr lang="de-DE" sz="1800" dirty="0">
                <a:hlinkClick r:id="rId3"/>
              </a:rPr>
              <a:t>A-003-4 Checkliste Qualifikationsanforderungen in der Biogasbranche - Fachverband BIOGAS</a:t>
            </a:r>
            <a:endParaRPr lang="de-DE" sz="1800" dirty="0"/>
          </a:p>
          <a:p>
            <a:pPr marL="268288" lvl="1" indent="-268288">
              <a:buClr>
                <a:srgbClr val="007FAC"/>
              </a:buClr>
            </a:pPr>
            <a:endParaRPr lang="de-DE" dirty="0"/>
          </a:p>
          <a:p>
            <a:endParaRPr lang="de-DE" sz="1800" dirty="0"/>
          </a:p>
        </p:txBody>
      </p:sp>
    </p:spTree>
    <p:extLst>
      <p:ext uri="{BB962C8B-B14F-4D97-AF65-F5344CB8AC3E}">
        <p14:creationId xmlns:p14="http://schemas.microsoft.com/office/powerpoint/2010/main" val="530190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Arbeitnehmerüberlassung</a:t>
            </a:r>
            <a:br>
              <a:rPr lang="de-DE" dirty="0"/>
            </a:br>
            <a:r>
              <a:rPr lang="de-DE" sz="2000" dirty="0">
                <a:solidFill>
                  <a:schemeClr val="accent2"/>
                </a:solidFill>
              </a:rPr>
              <a:t>§ 11 Absatz 6 Arbeitnehmerüberlassungsgesetz</a:t>
            </a:r>
          </a:p>
        </p:txBody>
      </p:sp>
      <p:sp>
        <p:nvSpPr>
          <p:cNvPr id="3" name="Datumsplatzhalter 2"/>
          <p:cNvSpPr>
            <a:spLocks noGrp="1"/>
          </p:cNvSpPr>
          <p:nvPr>
            <p:ph type="dt" sz="half" idx="10"/>
          </p:nvPr>
        </p:nvSpPr>
        <p:spPr/>
        <p:txBody>
          <a:bodyPr/>
          <a:lstStyle/>
          <a:p>
            <a:pPr>
              <a:defRPr/>
            </a:pPr>
            <a:r>
              <a:rPr lang="de-DE"/>
              <a:t>Schulung 2023/2024</a:t>
            </a:r>
            <a:endParaRPr lang="de-DE" dirty="0"/>
          </a:p>
        </p:txBody>
      </p:sp>
      <p:sp>
        <p:nvSpPr>
          <p:cNvPr id="4" name="Foliennummernplatzhalter 3"/>
          <p:cNvSpPr>
            <a:spLocks noGrp="1"/>
          </p:cNvSpPr>
          <p:nvPr>
            <p:ph type="sldNum" sz="quarter" idx="12"/>
          </p:nvPr>
        </p:nvSpPr>
        <p:spPr/>
        <p:txBody>
          <a:bodyPr/>
          <a:lstStyle/>
          <a:p>
            <a:pPr>
              <a:defRPr/>
            </a:pPr>
            <a:fld id="{12AF9BAD-775A-4C64-ACE3-76CB4F6FA34E}" type="slidenum">
              <a:rPr lang="de-DE" smtClean="0"/>
              <a:pPr>
                <a:defRPr/>
              </a:pPr>
              <a:t>7</a:t>
            </a:fld>
            <a:endParaRPr lang="de-DE" dirty="0"/>
          </a:p>
        </p:txBody>
      </p:sp>
      <p:sp>
        <p:nvSpPr>
          <p:cNvPr id="5" name="Textplatzhalter 4"/>
          <p:cNvSpPr>
            <a:spLocks noGrp="1"/>
          </p:cNvSpPr>
          <p:nvPr>
            <p:ph type="body" sz="quarter" idx="13"/>
          </p:nvPr>
        </p:nvSpPr>
        <p:spPr/>
        <p:txBody>
          <a:bodyPr/>
          <a:lstStyle/>
          <a:p>
            <a:pPr marL="342900" indent="-342900">
              <a:buFont typeface="Arial" panose="020B0604020202020204" pitchFamily="34" charset="0"/>
              <a:buChar char="•"/>
            </a:pPr>
            <a:r>
              <a:rPr lang="de-DE" sz="1800" b="0" dirty="0"/>
              <a:t>Im Hinblick auf die Anforderungen des Arbeits- und Gesundheitsschutzes ist ein Leiharbeiter den eigenen Mitarbeitern gleichgestellt</a:t>
            </a:r>
          </a:p>
          <a:p>
            <a:pPr marL="342900" indent="-342900">
              <a:buFont typeface="Arial" panose="020B0604020202020204" pitchFamily="34" charset="0"/>
              <a:buChar char="•"/>
            </a:pPr>
            <a:endParaRPr lang="de-DE" sz="1800" b="0" dirty="0"/>
          </a:p>
          <a:p>
            <a:pPr marL="342900" indent="-342900">
              <a:buFont typeface="Arial" panose="020B0604020202020204" pitchFamily="34" charset="0"/>
              <a:buChar char="•"/>
            </a:pPr>
            <a:r>
              <a:rPr lang="de-DE" sz="1800" b="0" dirty="0"/>
              <a:t>In der Arbeitsschutzvereinbarung (Bestandteil / Anlage des Überlassungsvertrages) sind die Zuständigkeiten und die Details für die Bereiche „Persönliche Schutzausrüstung und Arbeitsmedizinische Vorsorge zu treffen und zu dokumentieren</a:t>
            </a:r>
          </a:p>
          <a:p>
            <a:pPr marL="342900" indent="-342900">
              <a:buFont typeface="Arial" panose="020B0604020202020204" pitchFamily="34" charset="0"/>
              <a:buChar char="•"/>
            </a:pPr>
            <a:endParaRPr lang="de-DE" sz="1800" b="0" dirty="0"/>
          </a:p>
          <a:p>
            <a:pPr marL="342900" indent="-342900">
              <a:buFont typeface="Arial" panose="020B0604020202020204" pitchFamily="34" charset="0"/>
              <a:buChar char="•"/>
            </a:pPr>
            <a:r>
              <a:rPr lang="de-DE" sz="1800" b="0" dirty="0">
                <a:solidFill>
                  <a:schemeClr val="accent5"/>
                </a:solidFill>
              </a:rPr>
              <a:t>Achtung: </a:t>
            </a:r>
            <a:r>
              <a:rPr lang="de-DE" sz="1800" b="0" dirty="0"/>
              <a:t>Eine nicht getroffene Arbeitsschutzvereinbarung geht gemäß Arbeitnehmerüberlassungsgesetz immer zu Lasten des Entleihers.</a:t>
            </a:r>
          </a:p>
        </p:txBody>
      </p:sp>
    </p:spTree>
    <p:extLst>
      <p:ext uri="{BB962C8B-B14F-4D97-AF65-F5344CB8AC3E}">
        <p14:creationId xmlns:p14="http://schemas.microsoft.com/office/powerpoint/2010/main" val="140342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Verantwortung der Beschäftigten</a:t>
            </a:r>
            <a:br>
              <a:rPr lang="de-DE" dirty="0"/>
            </a:br>
            <a:r>
              <a:rPr lang="de-DE" sz="2000" dirty="0">
                <a:solidFill>
                  <a:schemeClr val="accent2"/>
                </a:solidFill>
              </a:rPr>
              <a:t>ArbSchG § 15 u.16 </a:t>
            </a:r>
          </a:p>
        </p:txBody>
      </p:sp>
      <p:sp>
        <p:nvSpPr>
          <p:cNvPr id="3" name="Datumsplatzhalter 2"/>
          <p:cNvSpPr>
            <a:spLocks noGrp="1"/>
          </p:cNvSpPr>
          <p:nvPr>
            <p:ph type="dt" sz="half" idx="10"/>
          </p:nvPr>
        </p:nvSpPr>
        <p:spPr/>
        <p:txBody>
          <a:bodyPr/>
          <a:lstStyle/>
          <a:p>
            <a:r>
              <a:rPr lang="de-DE"/>
              <a:t>Schulung 2025/2026</a:t>
            </a:r>
            <a:endParaRPr lang="de-DE" dirty="0"/>
          </a:p>
        </p:txBody>
      </p:sp>
      <p:sp>
        <p:nvSpPr>
          <p:cNvPr id="4" name="Foliennummernplatzhalter 3"/>
          <p:cNvSpPr>
            <a:spLocks noGrp="1"/>
          </p:cNvSpPr>
          <p:nvPr>
            <p:ph type="sldNum" sz="quarter" idx="12"/>
          </p:nvPr>
        </p:nvSpPr>
        <p:spPr/>
        <p:txBody>
          <a:bodyPr/>
          <a:lstStyle/>
          <a:p>
            <a:fld id="{427FF638-13A2-469C-83A3-7A0B5375A2CC}" type="slidenum">
              <a:rPr lang="de-DE" smtClean="0"/>
              <a:pPr/>
              <a:t>8</a:t>
            </a:fld>
            <a:endParaRPr lang="de-DE"/>
          </a:p>
        </p:txBody>
      </p:sp>
      <p:sp>
        <p:nvSpPr>
          <p:cNvPr id="5" name="Textplatzhalter 4"/>
          <p:cNvSpPr>
            <a:spLocks noGrp="1"/>
          </p:cNvSpPr>
          <p:nvPr>
            <p:ph type="body" sz="quarter" idx="13"/>
          </p:nvPr>
        </p:nvSpPr>
        <p:spPr/>
        <p:txBody>
          <a:bodyPr/>
          <a:lstStyle/>
          <a:p>
            <a:pPr marL="0" indent="0">
              <a:buNone/>
            </a:pPr>
            <a:r>
              <a:rPr lang="de-DE" b="1" dirty="0"/>
              <a:t>Pflichten der Beschäftigten:</a:t>
            </a:r>
          </a:p>
          <a:p>
            <a:pPr marL="0" indent="0">
              <a:buNone/>
            </a:pPr>
            <a:r>
              <a:rPr lang="de-DE" sz="1800" b="0" dirty="0"/>
              <a:t>Jeder Mitarbeitende ist dazu verpflichtet sich </a:t>
            </a:r>
            <a:r>
              <a:rPr lang="de-DE" sz="1800" b="0" dirty="0">
                <a:solidFill>
                  <a:schemeClr val="accent5"/>
                </a:solidFill>
              </a:rPr>
              <a:t>aktiv</a:t>
            </a:r>
            <a:r>
              <a:rPr lang="de-DE" sz="1800" b="0" dirty="0"/>
              <a:t> am Arbeitsschutz </a:t>
            </a:r>
            <a:r>
              <a:rPr lang="de-DE" sz="1800" b="0" dirty="0">
                <a:solidFill>
                  <a:schemeClr val="accent5"/>
                </a:solidFill>
              </a:rPr>
              <a:t>zu beteiligen, </a:t>
            </a:r>
            <a:r>
              <a:rPr lang="de-DE" sz="1800" b="0" dirty="0"/>
              <a:t>das bedeutet,</a:t>
            </a:r>
          </a:p>
          <a:p>
            <a:pPr marL="285750" indent="-285750">
              <a:buFont typeface="Arial" panose="020B0604020202020204" pitchFamily="34" charset="0"/>
              <a:buChar char="•"/>
            </a:pPr>
            <a:r>
              <a:rPr lang="de-DE" sz="1800" b="0" dirty="0"/>
              <a:t>den Arbeitgeber bei der Umsetzung zu unterstützen.</a:t>
            </a:r>
          </a:p>
          <a:p>
            <a:pPr marL="285750" indent="-285750">
              <a:buFont typeface="Arial" panose="020B0604020202020204" pitchFamily="34" charset="0"/>
              <a:buChar char="•"/>
            </a:pPr>
            <a:r>
              <a:rPr lang="de-DE" sz="1800" b="0" dirty="0"/>
              <a:t>die Betriebsanweisungen, Unterweisungen und Weisungen zu befolgen.</a:t>
            </a:r>
          </a:p>
          <a:p>
            <a:pPr marL="285750" indent="-285750">
              <a:buFont typeface="Arial" panose="020B0604020202020204" pitchFamily="34" charset="0"/>
              <a:buChar char="•"/>
            </a:pPr>
            <a:r>
              <a:rPr lang="de-DE" sz="1800" b="0" dirty="0"/>
              <a:t>Maschinen und Geräte bestimmungsgemäß zu betreiben/zu benutzen.</a:t>
            </a:r>
          </a:p>
          <a:p>
            <a:pPr marL="285750" indent="-285750">
              <a:buFont typeface="Arial" panose="020B0604020202020204" pitchFamily="34" charset="0"/>
              <a:buChar char="•"/>
            </a:pPr>
            <a:r>
              <a:rPr lang="de-DE" sz="1800" b="0" dirty="0"/>
              <a:t>keine anderen Personen durch das eigene Handeln oder Unterlassen zu gefährden.</a:t>
            </a:r>
          </a:p>
          <a:p>
            <a:pPr marL="285750" indent="-285750">
              <a:buFont typeface="Arial" panose="020B0604020202020204" pitchFamily="34" charset="0"/>
              <a:buChar char="•"/>
            </a:pPr>
            <a:r>
              <a:rPr lang="de-DE" sz="1800" b="0" dirty="0"/>
              <a:t>bei Gefährdungen den Arbeitsgeber über diese zu informieren.</a:t>
            </a:r>
          </a:p>
          <a:p>
            <a:endParaRPr lang="de-DE" sz="1000" dirty="0"/>
          </a:p>
          <a:p>
            <a:pPr marL="0" indent="0">
              <a:buNone/>
            </a:pPr>
            <a:endParaRPr lang="de-DE" sz="1000" dirty="0"/>
          </a:p>
          <a:p>
            <a:pPr marL="0" indent="0">
              <a:buNone/>
            </a:pPr>
            <a:r>
              <a:rPr lang="de-DE" sz="1800" b="1" dirty="0"/>
              <a:t>Empfehlung:</a:t>
            </a:r>
          </a:p>
          <a:p>
            <a:pPr marL="0" indent="0">
              <a:buNone/>
            </a:pPr>
            <a:r>
              <a:rPr lang="de-DE" sz="1800" b="0" dirty="0"/>
              <a:t>Soll </a:t>
            </a:r>
            <a:r>
              <a:rPr lang="de-DE" sz="1800" b="0" dirty="0">
                <a:solidFill>
                  <a:schemeClr val="accent5"/>
                </a:solidFill>
              </a:rPr>
              <a:t>Weisungsbefugnis</a:t>
            </a:r>
            <a:r>
              <a:rPr lang="de-DE" sz="1800" b="0" dirty="0"/>
              <a:t> und damit Verantwortung auf Mitarbeiter übertragen werden, sollte</a:t>
            </a:r>
          </a:p>
          <a:p>
            <a:pPr marL="285750" indent="-285750">
              <a:buFont typeface="Arial" panose="020B0604020202020204" pitchFamily="34" charset="0"/>
              <a:buChar char="•"/>
            </a:pPr>
            <a:r>
              <a:rPr lang="de-DE" sz="1800" b="0" dirty="0"/>
              <a:t>dies schriftlich vereinbart werden und</a:t>
            </a:r>
          </a:p>
          <a:p>
            <a:pPr marL="285750" indent="-285750">
              <a:buFont typeface="Arial" panose="020B0604020202020204" pitchFamily="34" charset="0"/>
              <a:buChar char="•"/>
            </a:pPr>
            <a:r>
              <a:rPr lang="de-DE" sz="1800" b="0" dirty="0"/>
              <a:t>die Befugnisse und Verantwortlichkeiten dabei klar benannt werden.</a:t>
            </a:r>
          </a:p>
          <a:p>
            <a:pPr marL="0" indent="0">
              <a:buNone/>
            </a:pPr>
            <a:endParaRPr lang="de-DE" sz="1600" dirty="0"/>
          </a:p>
          <a:p>
            <a:pPr marL="0" indent="0">
              <a:buNone/>
            </a:pPr>
            <a:r>
              <a:rPr lang="de-DE" sz="1600" dirty="0"/>
              <a:t>Siehe Folie 4 </a:t>
            </a:r>
            <a:r>
              <a:rPr lang="de-DE" sz="1600" dirty="0">
                <a:sym typeface="Wingdings" panose="05000000000000000000" pitchFamily="2" charset="2"/>
              </a:rPr>
              <a:t></a:t>
            </a:r>
            <a:r>
              <a:rPr lang="de-DE" sz="1600" dirty="0">
                <a:solidFill>
                  <a:schemeClr val="accent5"/>
                </a:solidFill>
                <a:sym typeface="Wingdings" panose="05000000000000000000" pitchFamily="2" charset="2"/>
              </a:rPr>
              <a:t> Delegation</a:t>
            </a:r>
            <a:endParaRPr lang="de-DE" sz="1600" dirty="0">
              <a:solidFill>
                <a:schemeClr val="accent5"/>
              </a:solidFill>
            </a:endParaRPr>
          </a:p>
          <a:p>
            <a:pPr>
              <a:buNone/>
            </a:pPr>
            <a:endParaRPr lang="de-DE" b="0" dirty="0"/>
          </a:p>
        </p:txBody>
      </p:sp>
    </p:spTree>
    <p:extLst>
      <p:ext uri="{BB962C8B-B14F-4D97-AF65-F5344CB8AC3E}">
        <p14:creationId xmlns:p14="http://schemas.microsoft.com/office/powerpoint/2010/main" val="33159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29168" y="228600"/>
            <a:ext cx="8735184" cy="1143000"/>
          </a:xfrm>
        </p:spPr>
        <p:txBody>
          <a:bodyPr/>
          <a:lstStyle/>
          <a:p>
            <a:r>
              <a:rPr lang="de-DE" dirty="0"/>
              <a:t>Verantwortung des Herstellers</a:t>
            </a:r>
            <a:br>
              <a:rPr lang="de-DE" dirty="0"/>
            </a:br>
            <a:r>
              <a:rPr lang="de-DE" sz="2000" dirty="0">
                <a:solidFill>
                  <a:schemeClr val="accent2"/>
                </a:solidFill>
              </a:rPr>
              <a:t>EU-Maschinenrichtlinie (2006/42/EG) und ProdSG</a:t>
            </a:r>
            <a:endParaRPr lang="de-DE" dirty="0"/>
          </a:p>
        </p:txBody>
      </p:sp>
      <p:sp>
        <p:nvSpPr>
          <p:cNvPr id="3" name="Datumsplatzhalter 2"/>
          <p:cNvSpPr>
            <a:spLocks noGrp="1"/>
          </p:cNvSpPr>
          <p:nvPr>
            <p:ph type="dt" sz="half" idx="10"/>
          </p:nvPr>
        </p:nvSpPr>
        <p:spPr/>
        <p:txBody>
          <a:bodyPr/>
          <a:lstStyle/>
          <a:p>
            <a:r>
              <a:rPr lang="de-DE"/>
              <a:t>Schulung 2025/2026</a:t>
            </a:r>
          </a:p>
        </p:txBody>
      </p:sp>
      <p:sp>
        <p:nvSpPr>
          <p:cNvPr id="7" name="Foliennummernplatzhalter 6"/>
          <p:cNvSpPr>
            <a:spLocks noGrp="1"/>
          </p:cNvSpPr>
          <p:nvPr>
            <p:ph type="sldNum" sz="quarter" idx="12"/>
          </p:nvPr>
        </p:nvSpPr>
        <p:spPr/>
        <p:txBody>
          <a:bodyPr/>
          <a:lstStyle/>
          <a:p>
            <a:fld id="{D6A5E5EF-0834-4E75-BB99-5BD99C2491AC}" type="slidenum">
              <a:rPr lang="de-DE" smtClean="0"/>
              <a:pPr/>
              <a:t>9</a:t>
            </a:fld>
            <a:endParaRPr lang="de-DE"/>
          </a:p>
        </p:txBody>
      </p:sp>
      <p:sp>
        <p:nvSpPr>
          <p:cNvPr id="5" name="Textplatzhalter 4"/>
          <p:cNvSpPr>
            <a:spLocks noGrp="1"/>
          </p:cNvSpPr>
          <p:nvPr>
            <p:ph type="body" sz="quarter" idx="13"/>
          </p:nvPr>
        </p:nvSpPr>
        <p:spPr>
          <a:xfrm>
            <a:off x="529166" y="1556792"/>
            <a:ext cx="11178119" cy="4844008"/>
          </a:xfrm>
        </p:spPr>
        <p:txBody>
          <a:bodyPr>
            <a:noAutofit/>
          </a:bodyPr>
          <a:lstStyle/>
          <a:p>
            <a:pPr marL="0" indent="0">
              <a:buClr>
                <a:schemeClr val="tx1"/>
              </a:buClr>
              <a:buNone/>
            </a:pPr>
            <a:r>
              <a:rPr lang="de-DE" dirty="0"/>
              <a:t>Der Hersteller </a:t>
            </a:r>
            <a:r>
              <a:rPr lang="de-DE" dirty="0">
                <a:solidFill>
                  <a:schemeClr val="accent5"/>
                </a:solidFill>
              </a:rPr>
              <a:t>muss</a:t>
            </a:r>
            <a:r>
              <a:rPr lang="de-DE" dirty="0"/>
              <a:t> die Unterlagen übergeben, die zum sicheren Betrieb der Maschine/Anlage notwendig sind:</a:t>
            </a:r>
          </a:p>
          <a:p>
            <a:pPr marL="265113" lvl="1" indent="-265113">
              <a:buClr>
                <a:schemeClr val="tx1"/>
              </a:buClr>
            </a:pPr>
            <a:r>
              <a:rPr lang="de-DE" sz="1800" dirty="0">
                <a:solidFill>
                  <a:srgbClr val="007FAC"/>
                </a:solidFill>
              </a:rPr>
              <a:t>Betriebs</a:t>
            </a:r>
            <a:r>
              <a:rPr lang="de-DE" sz="1800" dirty="0">
                <a:solidFill>
                  <a:schemeClr val="accent1"/>
                </a:solidFill>
              </a:rPr>
              <a:t>anleitungen </a:t>
            </a:r>
            <a:r>
              <a:rPr lang="de-DE" sz="1800" dirty="0">
                <a:solidFill>
                  <a:srgbClr val="007FAC"/>
                </a:solidFill>
              </a:rPr>
              <a:t>für das Produkt (BGA oder Komponenten)</a:t>
            </a:r>
          </a:p>
          <a:p>
            <a:pPr marL="265113" lvl="1" indent="-265113">
              <a:buClr>
                <a:schemeClr val="tx1"/>
              </a:buClr>
            </a:pPr>
            <a:r>
              <a:rPr lang="de-DE" sz="1800" dirty="0">
                <a:solidFill>
                  <a:srgbClr val="007FAC"/>
                </a:solidFill>
              </a:rPr>
              <a:t>Einbauerklärung (z.B. 2014/34/EU ATEX Produktrichtlinie / Ex-Zone) </a:t>
            </a:r>
          </a:p>
          <a:p>
            <a:pPr marL="265113" lvl="1" indent="-265113">
              <a:buClr>
                <a:schemeClr val="tx1"/>
              </a:buClr>
            </a:pPr>
            <a:r>
              <a:rPr lang="de-DE" sz="1800" dirty="0">
                <a:solidFill>
                  <a:srgbClr val="007FAC"/>
                </a:solidFill>
              </a:rPr>
              <a:t>Inbetriebnahme-/Dichtheitsprüfprotokolle</a:t>
            </a:r>
          </a:p>
          <a:p>
            <a:pPr marL="265113" lvl="1" indent="-265113">
              <a:buClr>
                <a:schemeClr val="tx1"/>
              </a:buClr>
            </a:pPr>
            <a:r>
              <a:rPr lang="de-DE" sz="1800" dirty="0">
                <a:solidFill>
                  <a:srgbClr val="007FAC"/>
                </a:solidFill>
              </a:rPr>
              <a:t>CE-Kennzeichnung / CE-Konformitätserklärung</a:t>
            </a:r>
          </a:p>
          <a:p>
            <a:pPr marL="265113" lvl="1" indent="-265113">
              <a:buClr>
                <a:schemeClr val="tx1"/>
              </a:buClr>
            </a:pPr>
            <a:r>
              <a:rPr lang="de-DE" sz="1800" dirty="0">
                <a:solidFill>
                  <a:srgbClr val="007FAC"/>
                </a:solidFill>
              </a:rPr>
              <a:t>Wartungsanleitung</a:t>
            </a:r>
          </a:p>
          <a:p>
            <a:pPr marL="265113" lvl="1" indent="-265113">
              <a:buClr>
                <a:schemeClr val="tx1"/>
              </a:buClr>
            </a:pPr>
            <a:r>
              <a:rPr lang="de-DE" sz="1800" dirty="0">
                <a:solidFill>
                  <a:srgbClr val="007FAC"/>
                </a:solidFill>
              </a:rPr>
              <a:t>Etc.</a:t>
            </a:r>
          </a:p>
          <a:p>
            <a:pPr marL="0" indent="0">
              <a:buClr>
                <a:schemeClr val="tx1"/>
              </a:buClr>
              <a:buNone/>
            </a:pPr>
            <a:endParaRPr lang="de-DE" sz="1000" u="sng" dirty="0">
              <a:solidFill>
                <a:schemeClr val="accent2"/>
              </a:solidFill>
            </a:endParaRPr>
          </a:p>
          <a:p>
            <a:pPr algn="ctr">
              <a:buClr>
                <a:schemeClr val="tx1"/>
              </a:buClr>
              <a:buNone/>
            </a:pPr>
            <a:endParaRPr lang="de-DE" sz="1000" u="sng" dirty="0">
              <a:solidFill>
                <a:schemeClr val="accent2"/>
              </a:solidFill>
            </a:endParaRPr>
          </a:p>
          <a:p>
            <a:pPr algn="ctr">
              <a:buClr>
                <a:schemeClr val="tx1"/>
              </a:buClr>
              <a:buNone/>
            </a:pPr>
            <a:r>
              <a:rPr lang="de-DE" b="1" dirty="0">
                <a:solidFill>
                  <a:schemeClr val="accent5"/>
                </a:solidFill>
              </a:rPr>
              <a:t>VORSICHT: Auch Betreiber und Inverkehrbringer können zum Hersteller werden: </a:t>
            </a:r>
          </a:p>
          <a:p>
            <a:pPr marL="285750" indent="-285750">
              <a:buClr>
                <a:schemeClr val="tx1"/>
              </a:buClr>
              <a:buFont typeface="Arial" panose="020B0604020202020204" pitchFamily="34" charset="0"/>
              <a:buChar char="•"/>
            </a:pPr>
            <a:r>
              <a:rPr lang="de-DE" sz="1800" b="0" dirty="0">
                <a:solidFill>
                  <a:srgbClr val="007FAC"/>
                </a:solidFill>
              </a:rPr>
              <a:t>Bei wesentlichen Änderungen an Maschinen/Maschinenanlagen hinsichtlich deren Umfang, Leistung, Funktion und/oder Sicherheitstechnik!</a:t>
            </a:r>
          </a:p>
          <a:p>
            <a:pPr marL="285750" lvl="1" indent="-285750">
              <a:buClr>
                <a:schemeClr val="tx1"/>
              </a:buClr>
            </a:pPr>
            <a:r>
              <a:rPr lang="de-DE" sz="1800" dirty="0">
                <a:solidFill>
                  <a:schemeClr val="accent1"/>
                </a:solidFill>
              </a:rPr>
              <a:t>Bei Herstellung eigener Maschinen/Geräte!</a:t>
            </a:r>
          </a:p>
          <a:p>
            <a:pPr marL="285750" lvl="1" indent="-285750">
              <a:buClr>
                <a:schemeClr val="tx1"/>
              </a:buClr>
            </a:pPr>
            <a:endParaRPr lang="de-DE" sz="1000" dirty="0">
              <a:solidFill>
                <a:srgbClr val="007FAC"/>
              </a:solidFill>
              <a:sym typeface="Wingdings" panose="05000000000000000000" pitchFamily="2" charset="2"/>
            </a:endParaRPr>
          </a:p>
          <a:p>
            <a:pPr marL="0" lvl="1" indent="0" algn="ctr">
              <a:buClr>
                <a:schemeClr val="tx1"/>
              </a:buClr>
              <a:buNone/>
            </a:pPr>
            <a:r>
              <a:rPr lang="de-DE" dirty="0">
                <a:sym typeface="Wingdings" panose="05000000000000000000" pitchFamily="2" charset="2"/>
              </a:rPr>
              <a:t> Oben genannte Dokumentation muss dann selbst erstellt werden!</a:t>
            </a:r>
            <a:endParaRPr lang="de-DE" sz="1800" dirty="0"/>
          </a:p>
          <a:p>
            <a:pPr lvl="1">
              <a:buClr>
                <a:schemeClr val="tx1"/>
              </a:buClr>
              <a:buFont typeface="Symbol" pitchFamily="18" charset="2"/>
              <a:buChar char="-"/>
            </a:pPr>
            <a:endParaRPr lang="en-GB" dirty="0"/>
          </a:p>
          <a:p>
            <a:endParaRPr lang="de-DE" dirty="0"/>
          </a:p>
        </p:txBody>
      </p:sp>
      <p:pic>
        <p:nvPicPr>
          <p:cNvPr id="12" name="Grafik 11" descr="Warnung Silhouette">
            <a:extLst>
              <a:ext uri="{FF2B5EF4-FFF2-40B4-BE49-F238E27FC236}">
                <a16:creationId xmlns:a16="http://schemas.microsoft.com/office/drawing/2014/main" id="{A20F8EDA-5ECC-A48D-0B4D-267665AAB8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9166" y="4242792"/>
            <a:ext cx="626368" cy="626368"/>
          </a:xfrm>
          <a:prstGeom prst="rect">
            <a:avLst/>
          </a:prstGeom>
        </p:spPr>
      </p:pic>
      <p:pic>
        <p:nvPicPr>
          <p:cNvPr id="13" name="Grafik 12" descr="Warnung Silhouette">
            <a:extLst>
              <a:ext uri="{FF2B5EF4-FFF2-40B4-BE49-F238E27FC236}">
                <a16:creationId xmlns:a16="http://schemas.microsoft.com/office/drawing/2014/main" id="{3B44C123-D4FD-671E-0B6C-724D81A0857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036466" y="4242792"/>
            <a:ext cx="626368" cy="626368"/>
          </a:xfrm>
          <a:prstGeom prst="rect">
            <a:avLst/>
          </a:prstGeom>
        </p:spPr>
      </p:pic>
    </p:spTree>
    <p:extLst>
      <p:ext uri="{BB962C8B-B14F-4D97-AF65-F5344CB8AC3E}">
        <p14:creationId xmlns:p14="http://schemas.microsoft.com/office/powerpoint/2010/main" val="2288349080"/>
      </p:ext>
    </p:extLst>
  </p:cSld>
  <p:clrMapOvr>
    <a:masterClrMapping/>
  </p:clrMapOvr>
</p:sld>
</file>

<file path=ppt/theme/theme1.xml><?xml version="1.0" encoding="utf-8"?>
<a:theme xmlns:a="http://schemas.openxmlformats.org/drawingml/2006/main" name="1_Folienmaster">
  <a:themeElements>
    <a:clrScheme name="FvB">
      <a:dk1>
        <a:srgbClr val="0082B0"/>
      </a:dk1>
      <a:lt1>
        <a:sysClr val="window" lastClr="FFFFFF"/>
      </a:lt1>
      <a:dk2>
        <a:srgbClr val="003399"/>
      </a:dk2>
      <a:lt2>
        <a:srgbClr val="F8F8F8"/>
      </a:lt2>
      <a:accent1>
        <a:srgbClr val="0082B0"/>
      </a:accent1>
      <a:accent2>
        <a:srgbClr val="FF6600"/>
      </a:accent2>
      <a:accent3>
        <a:srgbClr val="849E00"/>
      </a:accent3>
      <a:accent4>
        <a:srgbClr val="7F7F7F"/>
      </a:accent4>
      <a:accent5>
        <a:srgbClr val="C40823"/>
      </a:accent5>
      <a:accent6>
        <a:srgbClr val="FFFF00"/>
      </a:accent6>
      <a:hlink>
        <a:srgbClr val="0000FF"/>
      </a:hlink>
      <a:folHlink>
        <a:srgbClr val="800080"/>
      </a:folHlink>
    </a:clrScheme>
    <a:fontScheme name="Benutzerdefiniert 1">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9525" cap="flat" cmpd="sng" algn="ctr">
          <a:solidFill>
            <a:srgbClr val="0082B0"/>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600" b="0" i="0" u="none" strike="noStrike" cap="none" normalizeH="0" baseline="0" dirty="0" err="1" smtClean="0">
            <a:ln>
              <a:noFill/>
            </a:ln>
            <a:solidFill>
              <a:srgbClr val="0082B0"/>
            </a:solidFill>
            <a:effectLst/>
            <a:latin typeface="+mn-lt"/>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charset="0"/>
            <a:ea typeface="ＭＳ Ｐゴシック" pitchFamily="1" charset="-128"/>
          </a:defRPr>
        </a:defPPr>
      </a:lstStyle>
    </a:lnDef>
    <a:txDef>
      <a:spPr>
        <a:noFill/>
      </a:spPr>
      <a:bodyPr wrap="square" rtlCol="0">
        <a:spAutoFit/>
      </a:bodyPr>
      <a:lstStyle>
        <a:defPPr>
          <a:defRPr sz="1600" dirty="0" err="1" smtClean="0">
            <a:solidFill>
              <a:srgbClr val="0082B0"/>
            </a:solidFill>
            <a:latin typeface="+mn-lt"/>
          </a:defRPr>
        </a:defPPr>
      </a:lstStyle>
    </a:txDef>
  </a:objectDefaults>
  <a:extraClrSchemeLst>
    <a:extraClrScheme>
      <a:clrScheme name="Leere 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eere Prä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eere Prä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eere Prä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eere Prä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eere Prä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eere Prä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eere Prä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eere Prä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eere Prä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eere Prä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eere Prä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Folienmaster" id="{ABE4170C-ECBB-4C12-9CDB-1438AA076A2B}" vid="{E59A8CF6-1544-412F-BD41-23A8175CDA0C}"/>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000. Folienmaster</Template>
  <TotalTime>0</TotalTime>
  <Words>2107</Words>
  <Application>Microsoft Office PowerPoint</Application>
  <PresentationFormat>Breitbild</PresentationFormat>
  <Paragraphs>301</Paragraphs>
  <Slides>22</Slides>
  <Notes>12</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22</vt:i4>
      </vt:variant>
    </vt:vector>
  </HeadingPairs>
  <TitlesOfParts>
    <vt:vector size="32" baseType="lpstr">
      <vt:lpstr>ＭＳ Ｐゴシック</vt:lpstr>
      <vt:lpstr>Arial</vt:lpstr>
      <vt:lpstr>Arial Narrow</vt:lpstr>
      <vt:lpstr>Calibri</vt:lpstr>
      <vt:lpstr>FAOpensans</vt:lpstr>
      <vt:lpstr>Symbol</vt:lpstr>
      <vt:lpstr>Times</vt:lpstr>
      <vt:lpstr>TradeGothic Bold</vt:lpstr>
      <vt:lpstr>Wingdings</vt:lpstr>
      <vt:lpstr>1_Folienmaster</vt:lpstr>
      <vt:lpstr>Organisation und Verantwortlichkeiten</vt:lpstr>
      <vt:lpstr>Warum ist gute Organisation so wichtig?</vt:lpstr>
      <vt:lpstr>Agenda</vt:lpstr>
      <vt:lpstr>PowerPoint-Präsentation</vt:lpstr>
      <vt:lpstr>Verantwortung des Arbeitgebers ArbSchG §13 </vt:lpstr>
      <vt:lpstr>Verantwortung des Arbeitgebers BetrSichV § 4 </vt:lpstr>
      <vt:lpstr>Arbeitnehmerüberlassung § 11 Absatz 6 Arbeitnehmerüberlassungsgesetz</vt:lpstr>
      <vt:lpstr>Verantwortung der Beschäftigten ArbSchG § 15 u.16 </vt:lpstr>
      <vt:lpstr>Verantwortung des Herstellers EU-Maschinenrichtlinie (2006/42/EG) und ProdSG</vt:lpstr>
      <vt:lpstr>PowerPoint-Präsentation</vt:lpstr>
      <vt:lpstr>Verkehrssicherungspflicht des Betreibers I</vt:lpstr>
      <vt:lpstr>Verkehrssicherungspflicht des Betreibers II</vt:lpstr>
      <vt:lpstr>PowerPoint-Präsentation</vt:lpstr>
      <vt:lpstr>Auswahl der Fremdfirma GefStoffV § 15 / TRGS 529 Nr. 4.2.10</vt:lpstr>
      <vt:lpstr>Aufsichtsführung TRGS 529 Nr. 7.3</vt:lpstr>
      <vt:lpstr>Aufsichtsführung und Fachkunde sichere Instandhaltung TRGS 529 Nr. 7.3, Anlage 3.3</vt:lpstr>
      <vt:lpstr>Koordination Zusammenarbeit bei gegenseitiger Gefährdung</vt:lpstr>
      <vt:lpstr>Koordination Zusammenarbeit bei gegenseitiger Gefährdung</vt:lpstr>
      <vt:lpstr>Anlassbezogene Gefährdungsbeurteilung TRBS 1112 „Instandhaltung“</vt:lpstr>
      <vt:lpstr>Einweisung der Fremdfirma</vt:lpstr>
      <vt:lpstr>Freigabe der Arbeiten durch den Anlagenbetreiber TRBS 1112 „Instandhaltung“</vt:lpstr>
      <vt:lpstr>PowerPoint-Präsentation</vt:lpstr>
    </vt:vector>
  </TitlesOfParts>
  <Company>Office 2004 Test Robert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Office 2004 Test Robert</dc:creator>
  <cp:lastModifiedBy>Marion Wiesheu</cp:lastModifiedBy>
  <cp:revision>1473</cp:revision>
  <cp:lastPrinted>2020-09-10T13:51:07Z</cp:lastPrinted>
  <dcterms:created xsi:type="dcterms:W3CDTF">2009-08-13T15:55:16Z</dcterms:created>
  <dcterms:modified xsi:type="dcterms:W3CDTF">2025-11-06T10:55:55Z</dcterms:modified>
</cp:coreProperties>
</file>